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6"/>
    <p:sldMasterId id="2147483708" r:id="rId7"/>
    <p:sldMasterId id="2147483715" r:id="rId8"/>
  </p:sldMasterIdLst>
  <p:notesMasterIdLst>
    <p:notesMasterId r:id="rId58"/>
  </p:notesMasterIdLst>
  <p:handoutMasterIdLst>
    <p:handoutMasterId r:id="rId59"/>
  </p:handoutMasterIdLst>
  <p:sldIdLst>
    <p:sldId id="268" r:id="rId9"/>
    <p:sldId id="421" r:id="rId10"/>
    <p:sldId id="342" r:id="rId11"/>
    <p:sldId id="380" r:id="rId12"/>
    <p:sldId id="387" r:id="rId13"/>
    <p:sldId id="382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6" r:id="rId25"/>
    <p:sldId id="388" r:id="rId26"/>
    <p:sldId id="395" r:id="rId27"/>
    <p:sldId id="396" r:id="rId28"/>
    <p:sldId id="397" r:id="rId29"/>
    <p:sldId id="398" r:id="rId30"/>
    <p:sldId id="399" r:id="rId31"/>
    <p:sldId id="404" r:id="rId32"/>
    <p:sldId id="400" r:id="rId33"/>
    <p:sldId id="406" r:id="rId34"/>
    <p:sldId id="405" r:id="rId35"/>
    <p:sldId id="407" r:id="rId36"/>
    <p:sldId id="408" r:id="rId37"/>
    <p:sldId id="409" r:id="rId38"/>
    <p:sldId id="410" r:id="rId39"/>
    <p:sldId id="411" r:id="rId40"/>
    <p:sldId id="412" r:id="rId41"/>
    <p:sldId id="415" r:id="rId42"/>
    <p:sldId id="422" r:id="rId43"/>
    <p:sldId id="413" r:id="rId44"/>
    <p:sldId id="419" r:id="rId45"/>
    <p:sldId id="420" r:id="rId46"/>
    <p:sldId id="414" r:id="rId47"/>
    <p:sldId id="418" r:id="rId48"/>
    <p:sldId id="417" r:id="rId49"/>
    <p:sldId id="263" r:id="rId50"/>
    <p:sldId id="416" r:id="rId51"/>
    <p:sldId id="389" r:id="rId52"/>
    <p:sldId id="390" r:id="rId53"/>
    <p:sldId id="391" r:id="rId54"/>
    <p:sldId id="392" r:id="rId55"/>
    <p:sldId id="393" r:id="rId56"/>
    <p:sldId id="394" r:id="rId57"/>
  </p:sldIdLst>
  <p:sldSz cx="9144000" cy="5143500" type="screen16x9"/>
  <p:notesSz cx="9296400" cy="70104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0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36"/>
    <a:srgbClr val="93EB20"/>
    <a:srgbClr val="27BEBE"/>
    <a:srgbClr val="1AB13E"/>
    <a:srgbClr val="00A998"/>
    <a:srgbClr val="D98000"/>
    <a:srgbClr val="F18F01"/>
    <a:srgbClr val="005F4B"/>
    <a:srgbClr val="388F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46" autoAdjust="0"/>
    <p:restoredTop sz="95262" autoAdjust="0"/>
  </p:normalViewPr>
  <p:slideViewPr>
    <p:cSldViewPr snapToGrid="0" showGuides="1">
      <p:cViewPr varScale="1">
        <p:scale>
          <a:sx n="114" d="100"/>
          <a:sy n="114" d="100"/>
        </p:scale>
        <p:origin x="1013" y="86"/>
      </p:cViewPr>
      <p:guideLst>
        <p:guide orient="horz" pos="1620"/>
        <p:guide pos="2880"/>
        <p:guide pos="30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8" Type="http://schemas.openxmlformats.org/officeDocument/2006/relationships/slideMaster" Target="slideMasters/slideMaster3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65014" y="0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5E99C-BE4E-4355-90D5-0EE3464258D9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65014" y="6658444"/>
            <a:ext cx="4029282" cy="351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E43BF-A41D-4418-A59B-857761317D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1162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0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2B9AD4B-8655-4940-A3C2-456FA4D65BFE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5"/>
            <a:ext cx="7437120" cy="276034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0144F6-1F44-484E-96B6-CAB23FCB33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7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Nutanix and AHV</a:t>
            </a:r>
            <a:r>
              <a:rPr lang="ko-KR" altLang="en-US" dirty="0"/>
              <a:t>가 빠르게 성장하는 이유들은 솔루션</a:t>
            </a:r>
            <a:r>
              <a:rPr lang="en-US" altLang="ko-KR" dirty="0"/>
              <a:t>(</a:t>
            </a:r>
            <a:r>
              <a:rPr lang="ko-KR" altLang="en-US" dirty="0"/>
              <a:t>기술 및 비즈니스</a:t>
            </a:r>
            <a:r>
              <a:rPr lang="en-US" altLang="ko-KR" dirty="0"/>
              <a:t>)</a:t>
            </a:r>
            <a:r>
              <a:rPr lang="ko-KR" altLang="en-US" dirty="0"/>
              <a:t>이 흥미롭기 때문입니다</a:t>
            </a:r>
            <a:r>
              <a:rPr lang="en-US" altLang="ko-KR" dirty="0"/>
              <a:t>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사람들은 </a:t>
            </a:r>
            <a:r>
              <a:rPr lang="en-US" altLang="ko-KR" dirty="0" err="1"/>
              <a:t>Vmware</a:t>
            </a:r>
            <a:r>
              <a:rPr lang="ko-KR" altLang="en-US" dirty="0"/>
              <a:t>에서 유일한 소스가 되는 것을 원하지 않기에 자신의 환경에서 두번째 </a:t>
            </a:r>
            <a:r>
              <a:rPr lang="ko-KR" altLang="en-US" dirty="0" err="1"/>
              <a:t>하이퍼바이져로</a:t>
            </a:r>
            <a:r>
              <a:rPr lang="ko-KR" altLang="en-US" dirty="0"/>
              <a:t> </a:t>
            </a:r>
            <a:r>
              <a:rPr lang="en-US" altLang="ko-KR" dirty="0"/>
              <a:t>AHV</a:t>
            </a:r>
            <a:r>
              <a:rPr lang="ko-KR" altLang="en-US" dirty="0"/>
              <a:t>를 고려하고 있습니다</a:t>
            </a:r>
            <a:r>
              <a:rPr lang="en-US" altLang="ko-KR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83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Restore</a:t>
            </a:r>
            <a:r>
              <a:rPr lang="en-US" baseline="0" dirty="0"/>
              <a:t> to Azure</a:t>
            </a:r>
            <a:endParaRPr lang="en-US" dirty="0"/>
          </a:p>
          <a:p>
            <a:pPr marL="171450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Automated</a:t>
            </a:r>
            <a:r>
              <a:rPr 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 conversion</a:t>
            </a:r>
          </a:p>
          <a:p>
            <a:pPr marL="171450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Use cases</a:t>
            </a:r>
          </a:p>
          <a:p>
            <a:pPr marL="628650" lvl="1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migration</a:t>
            </a:r>
          </a:p>
          <a:p>
            <a:pPr marL="628650" lvl="1" indent="-171450" defTabSz="914099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Segoe UI" pitchFamily="34" charset="0"/>
                <a:cs typeface="Segoe UI" pitchFamily="34" charset="0"/>
              </a:rPr>
              <a:t>Dev/test environment, safely test patches and critical updates before rolling them out 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17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09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15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10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1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238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638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73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773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17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677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31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95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4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0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393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E49C33-A899-4080-B833-E3FCF70FA0F1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9542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96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117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148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1946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25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7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Enhanced RPO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Selecting “Dynamic mode” for a </a:t>
            </a:r>
            <a:r>
              <a:rPr lang="en-US" dirty="0" err="1"/>
              <a:t>Nutanix</a:t>
            </a:r>
            <a:r>
              <a:rPr lang="en-US" baseline="0" dirty="0"/>
              <a:t> Protection Domain-based job insures that as VM’s are added/removed from the Protection Domain that the Veeam backup job is adjusted accordingly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9B012-8A5D-6B4A-A019-67F8B29C6E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26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Enhanced RPO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Selecting “Dynamic mode” for a </a:t>
            </a:r>
            <a:r>
              <a:rPr lang="en-US" dirty="0" err="1"/>
              <a:t>Nutanix</a:t>
            </a:r>
            <a:r>
              <a:rPr lang="en-US" baseline="0" dirty="0"/>
              <a:t> Protection Domain-based job insures that as VM’s are added/removed from the Protection Domain that the Veeam backup job is adjusted accordingly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9B012-8A5D-6B4A-A019-67F8B29C6E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41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Rolling snapshot</a:t>
            </a:r>
            <a:r>
              <a:rPr lang="en-US" baseline="0" dirty="0"/>
              <a:t> mechanism</a:t>
            </a:r>
          </a:p>
          <a:p>
            <a:r>
              <a:rPr lang="en-US" baseline="0" dirty="0"/>
              <a:t>Snapshot visibility (invisible unlike vSphere)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C9B012-8A5D-6B4A-A019-67F8B29C6E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5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Options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place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New location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Same</a:t>
            </a:r>
            <a:r>
              <a:rPr lang="en-US" baseline="0" dirty="0"/>
              <a:t> or different container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Renamed VM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11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Linux FLR caveat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Explorers FLR pre-</a:t>
            </a:r>
            <a:r>
              <a:rPr lang="en-US" dirty="0" err="1"/>
              <a:t>req</a:t>
            </a:r>
            <a:r>
              <a:rPr lang="en-US" baseline="0" dirty="0"/>
              <a:t> caveat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144F6-1F44-484E-96B6-CAB23FCB33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715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6444" y="2197802"/>
            <a:ext cx="7343240" cy="747897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26443" y="3109301"/>
            <a:ext cx="5624255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7669684" y="28030"/>
            <a:ext cx="1268964" cy="59715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8B19F-5D68-443B-83C4-B5DD3CA42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6446" y="32038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875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168">
          <p15:clr>
            <a:srgbClr val="FBAE40"/>
          </p15:clr>
        </p15:guide>
        <p15:guide id="2" pos="204">
          <p15:clr>
            <a:srgbClr val="FBAE40"/>
          </p15:clr>
        </p15:guide>
        <p15:guide id="0" orient="horz" pos="237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938" y="1085850"/>
            <a:ext cx="4111054" cy="379015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644009" y="1085850"/>
            <a:ext cx="4109467" cy="379015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add an object</a:t>
            </a:r>
          </a:p>
        </p:txBody>
      </p:sp>
    </p:spTree>
    <p:extLst>
      <p:ext uri="{BB962C8B-B14F-4D97-AF65-F5344CB8AC3E}">
        <p14:creationId xmlns:p14="http://schemas.microsoft.com/office/powerpoint/2010/main" val="33708024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ee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0"/>
            <a:ext cx="9144000" cy="1707654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291"/>
            <a:ext cx="9144000" cy="1847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095" y="657140"/>
            <a:ext cx="8363938" cy="6093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2171718"/>
            <a:ext cx="8363938" cy="263228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3898888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69713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9779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5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673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la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769" y="4750709"/>
            <a:ext cx="764504" cy="25205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-49695" y="342900"/>
            <a:ext cx="342900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C8A1E74-BF50-854D-9B2B-BFBD814356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73627" y="4765744"/>
            <a:ext cx="1689608" cy="159097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7165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247477"/>
            <a:ext cx="6858000" cy="138499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27699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4B6AC-6E72-1447-85F5-D33DE19ABAFF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20FB5-B8DD-1C4B-B6BA-0BF7A2CC7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547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3923928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-5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527"/>
            <a:ext cx="3923928" cy="5136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3174452" cy="14957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3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5571" y="2081160"/>
            <a:ext cx="3178317" cy="105926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139952" y="171450"/>
            <a:ext cx="4608512" cy="45605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28575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738527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Top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982573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apph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9" y="0"/>
            <a:ext cx="9141442" cy="51435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2474" y="2197350"/>
            <a:ext cx="8423524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214675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18" y="-2480"/>
            <a:ext cx="9136032" cy="514396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2197350"/>
            <a:ext cx="8484348" cy="748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400" i="0" spc="0" baseline="0">
                <a:solidFill>
                  <a:srgbClr val="00B33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366450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4674" y="2197802"/>
            <a:ext cx="8423524" cy="830997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0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EE5F65-047A-4458-A5D1-6343EBE426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4604" y="3871309"/>
            <a:ext cx="1514792" cy="26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628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82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68888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8976918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>
            <a:lvl1pPr>
              <a:lnSpc>
                <a:spcPct val="100000"/>
              </a:lnSpc>
              <a:defRPr spc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1"/>
            <a:ext cx="8363938" cy="3718148"/>
          </a:xfrm>
        </p:spPr>
        <p:txBody>
          <a:bodyPr>
            <a:noAutofit/>
          </a:bodyPr>
          <a:lstStyle>
            <a:lvl1pPr marL="0" marR="0" indent="0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spc="0" baseline="0">
                <a:latin typeface="+mn-lt"/>
              </a:defRPr>
            </a:lvl1pPr>
            <a:lvl2pPr marL="266693" marR="0" indent="-266693" algn="l" defTabSz="6860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 sz="2000" spc="0" baseline="0"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300"/>
              </a:spcAft>
              <a:buNone/>
              <a:defRPr sz="1500"/>
            </a:lvl3pPr>
            <a:lvl4pPr marL="0" indent="0">
              <a:spcBef>
                <a:spcPts val="0"/>
              </a:spcBef>
              <a:spcAft>
                <a:spcPts val="3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00"/>
              </a:spcAft>
              <a:buNone/>
              <a:defRPr/>
            </a:lvl5pPr>
          </a:lstStyle>
          <a:p>
            <a:pPr marL="0" marR="0" lvl="0" indent="0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266693" marR="0" lvl="1" indent="-266693" algn="l" defTabSz="6860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rgbClr val="000000">
                  <a:lumMod val="50000"/>
                  <a:lumOff val="50000"/>
                </a:srgbClr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63403520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88939" y="1085849"/>
            <a:ext cx="8364537" cy="3718149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70827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5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5852"/>
            <a:ext cx="8363937" cy="36461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76" fontAlgn="base">
              <a:spcBef>
                <a:spcPct val="0"/>
              </a:spcBef>
              <a:spcAft>
                <a:spcPct val="0"/>
              </a:spcAft>
            </a:pPr>
            <a:endParaRPr lang="ru-RU" sz="18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6" name="Group 15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280" y="1"/>
            <a:ext cx="9141440" cy="514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7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17" r:id="rId6"/>
    <p:sldLayoutId id="2147483719" r:id="rId7"/>
  </p:sldLayoutIdLst>
  <p:transition>
    <p:fade/>
  </p:transition>
  <p:txStyles>
    <p:titleStyle>
      <a:lvl1pPr algn="l" defTabSz="686030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54" indent="-259654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56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56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8" y="1088158"/>
            <a:ext cx="83639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endParaRPr lang="en-US" dirty="0"/>
          </a:p>
        </p:txBody>
      </p:sp>
      <p:sp>
        <p:nvSpPr>
          <p:cNvPr id="15" name="TextBox 14"/>
          <p:cNvSpPr txBox="1"/>
          <p:nvPr userDrawn="1"/>
        </p:nvSpPr>
        <p:spPr>
          <a:xfrm>
            <a:off x="389437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17" name="Group 16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221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8" r:id="rId7"/>
    <p:sldLayoutId id="2147483720" r:id="rId8"/>
    <p:sldLayoutId id="2147483721" r:id="rId9"/>
    <p:sldLayoutId id="2147483722" r:id="rId10"/>
  </p:sldLayoutIdLst>
  <p:transition>
    <p:fade/>
  </p:transition>
  <p:txStyles>
    <p:titleStyle>
      <a:lvl1pPr algn="l" defTabSz="686030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271457" indent="-271457" algn="l" defTabSz="686030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Char char="•"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266693" indent="-266693" algn="l" defTabSz="68603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57" indent="-21320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62" indent="-167942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57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67" indent="-172706" algn="l" defTabSz="686030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58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596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12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627" indent="-171508" algn="l" defTabSz="68603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16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3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4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6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075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89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04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20" algn="l" defTabSz="6860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088157"/>
            <a:ext cx="8363937" cy="364383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129077" y="4963255"/>
            <a:ext cx="3670877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latin typeface="+mn-lt"/>
              </a:rPr>
              <a:t>© 2018 Veeam Software. Confidential information. All rights reserved. All trademarks are the property of their respective owners.</a:t>
            </a:r>
          </a:p>
        </p:txBody>
      </p:sp>
      <p:grpSp>
        <p:nvGrpSpPr>
          <p:cNvPr id="7" name="Group 6"/>
          <p:cNvGrpSpPr/>
          <p:nvPr userDrawn="1"/>
        </p:nvGrpSpPr>
        <p:grpSpPr>
          <a:xfrm rot="16200000">
            <a:off x="-1151128" y="454562"/>
            <a:ext cx="1429486" cy="520365"/>
            <a:chOff x="-2069182" y="-579662"/>
            <a:chExt cx="1429486" cy="520365"/>
          </a:xfrm>
        </p:grpSpPr>
        <p:grpSp>
          <p:nvGrpSpPr>
            <p:cNvPr id="8" name="Group 7"/>
            <p:cNvGrpSpPr/>
            <p:nvPr/>
          </p:nvGrpSpPr>
          <p:grpSpPr>
            <a:xfrm>
              <a:off x="-2069182" y="-297545"/>
              <a:ext cx="1429486" cy="238248"/>
              <a:chOff x="-2060858" y="2411918"/>
              <a:chExt cx="1917983" cy="319664"/>
            </a:xfrm>
          </p:grpSpPr>
          <p:sp>
            <p:nvSpPr>
              <p:cNvPr id="10" name="Rectangle 9"/>
              <p:cNvSpPr/>
              <p:nvPr/>
            </p:nvSpPr>
            <p:spPr bwMode="auto">
              <a:xfrm>
                <a:off x="-2060858" y="2411918"/>
                <a:ext cx="319664" cy="319664"/>
              </a:xfrm>
              <a:prstGeom prst="rect">
                <a:avLst/>
              </a:prstGeom>
              <a:solidFill>
                <a:srgbClr val="00B33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 bwMode="auto">
              <a:xfrm>
                <a:off x="-1421530" y="2411918"/>
                <a:ext cx="319664" cy="319664"/>
              </a:xfrm>
              <a:prstGeom prst="rect">
                <a:avLst/>
              </a:prstGeom>
              <a:solidFill>
                <a:srgbClr val="93EB2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 bwMode="auto">
              <a:xfrm>
                <a:off x="-1741194" y="2411918"/>
                <a:ext cx="319664" cy="319664"/>
              </a:xfrm>
              <a:prstGeom prst="rect">
                <a:avLst/>
              </a:prstGeom>
              <a:solidFill>
                <a:srgbClr val="005F4B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 bwMode="auto">
              <a:xfrm>
                <a:off x="-1101866" y="2411918"/>
                <a:ext cx="319664" cy="319664"/>
              </a:xfrm>
              <a:prstGeom prst="rect">
                <a:avLst/>
              </a:prstGeom>
              <a:solidFill>
                <a:srgbClr val="00B4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 bwMode="auto">
              <a:xfrm>
                <a:off x="-782202" y="2411918"/>
                <a:ext cx="319664" cy="319664"/>
              </a:xfrm>
              <a:prstGeom prst="rect">
                <a:avLst/>
              </a:prstGeom>
              <a:solidFill>
                <a:srgbClr val="9D9D9C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 bwMode="auto">
              <a:xfrm>
                <a:off x="-462539" y="2411918"/>
                <a:ext cx="319664" cy="319664"/>
              </a:xfrm>
              <a:prstGeom prst="rect">
                <a:avLst/>
              </a:prstGeom>
              <a:solidFill>
                <a:srgbClr val="00E29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-2069182" y="-579662"/>
              <a:ext cx="1378583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Use an eyedropper to choose </a:t>
              </a:r>
              <a:b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</a:br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one of </a:t>
              </a:r>
              <a:r>
                <a:rPr lang="en-US" sz="7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Veeam corporate colors: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3327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>
    <p:fade/>
  </p:transition>
  <p:txStyles>
    <p:titleStyle>
      <a:lvl1pPr algn="l" defTabSz="686047" rtl="0" eaLnBrk="1" latinLnBrk="0" hangingPunct="1">
        <a:lnSpc>
          <a:spcPct val="100000"/>
        </a:lnSpc>
        <a:spcBef>
          <a:spcPct val="0"/>
        </a:spcBef>
        <a:buNone/>
        <a:defRPr lang="en-US" sz="4400" b="0" kern="1200" cap="none" spc="0" baseline="0" dirty="0" smtClean="0">
          <a:ln w="3175">
            <a:noFill/>
          </a:ln>
          <a:solidFill>
            <a:srgbClr val="00B336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47" rtl="0" eaLnBrk="1" latinLnBrk="0" hangingPunct="1">
        <a:lnSpc>
          <a:spcPct val="100000"/>
        </a:lnSpc>
        <a:spcBef>
          <a:spcPts val="0"/>
        </a:spcBef>
        <a:buSzPct val="90000"/>
        <a:buFont typeface="Arial" pitchFamily="34" charset="0"/>
        <a:buNone/>
        <a:defRPr sz="24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342900" indent="-342900" algn="l" defTabSz="686047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74" indent="-213207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489" indent="-167946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74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199" indent="-172710" algn="l" defTabSz="686047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29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652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676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00" indent="-171512" algn="l" defTabSz="68604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2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47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7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09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1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40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164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188" algn="l" defTabSz="68604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12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14.png"/><Relationship Id="rId10" Type="http://schemas.openxmlformats.org/officeDocument/2006/relationships/image" Target="../media/image35.png"/><Relationship Id="rId4" Type="http://schemas.openxmlformats.org/officeDocument/2006/relationships/image" Target="../media/image11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ip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6444" y="1687262"/>
            <a:ext cx="8474656" cy="1613991"/>
          </a:xfrm>
        </p:spPr>
        <p:txBody>
          <a:bodyPr/>
          <a:lstStyle/>
          <a:p>
            <a:r>
              <a:rPr lang="en-US" sz="4800" dirty="0"/>
              <a:t>Nutanix for AHV</a:t>
            </a:r>
          </a:p>
          <a:p>
            <a:r>
              <a:rPr lang="ko-KR" altLang="en-US" sz="4800" dirty="0"/>
              <a:t>구성 가이드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E528CD-AD82-42A3-9560-2D15F559B5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443" y="3459821"/>
            <a:ext cx="5624255" cy="332399"/>
          </a:xfrm>
        </p:spPr>
        <p:txBody>
          <a:bodyPr/>
          <a:lstStyle/>
          <a:p>
            <a:r>
              <a:rPr lang="en-US" dirty="0"/>
              <a:t>2018. 8. 3.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46147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riangle 13">
            <a:extLst>
              <a:ext uri="{FF2B5EF4-FFF2-40B4-BE49-F238E27FC236}">
                <a16:creationId xmlns:a16="http://schemas.microsoft.com/office/drawing/2014/main" id="{32BB8DF3-248C-4859-A925-ED9BF27F41A0}"/>
              </a:ext>
            </a:extLst>
          </p:cNvPr>
          <p:cNvSpPr/>
          <p:nvPr/>
        </p:nvSpPr>
        <p:spPr>
          <a:xfrm flipV="1">
            <a:off x="2129252" y="2977018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B9D035-E5F1-4B56-BBDA-D536C28BB3B8}"/>
              </a:ext>
            </a:extLst>
          </p:cNvPr>
          <p:cNvSpPr/>
          <p:nvPr/>
        </p:nvSpPr>
        <p:spPr>
          <a:xfrm>
            <a:off x="2129247" y="2703169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B38C042-0425-4EC8-8285-DCAA6D0A8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81" y="1999034"/>
            <a:ext cx="405766" cy="40576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AD9BBCD-B168-4BD2-AAC3-A475704D878F}"/>
              </a:ext>
            </a:extLst>
          </p:cNvPr>
          <p:cNvSpPr txBox="1"/>
          <p:nvPr/>
        </p:nvSpPr>
        <p:spPr>
          <a:xfrm>
            <a:off x="3093395" y="2386827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455B796-5588-4FB2-B0F0-DCED531C6BE2}"/>
              </a:ext>
            </a:extLst>
          </p:cNvPr>
          <p:cNvGrpSpPr/>
          <p:nvPr/>
        </p:nvGrpSpPr>
        <p:grpSpPr>
          <a:xfrm>
            <a:off x="5813901" y="1844308"/>
            <a:ext cx="1295934" cy="2451900"/>
            <a:chOff x="7215725" y="2329403"/>
            <a:chExt cx="1858092" cy="351550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C0C683B-8EE0-4BA6-B1D1-C5F7B8C704B2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52247D0-EDBA-4071-8309-82A7D7AE7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13C260B-1413-44F0-AC73-A427D4D0D232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DE73679-6290-4CF4-9BA4-2F2DC5E42C7F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53" name="Picture 111">
                <a:extLst>
                  <a:ext uri="{FF2B5EF4-FFF2-40B4-BE49-F238E27FC236}">
                    <a16:creationId xmlns:a16="http://schemas.microsoft.com/office/drawing/2014/main" id="{5C86CFC2-D008-48AA-8ECA-A14544DF97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2AC72A3-C635-4F7E-84D0-CA7D9598A8BA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1B75E1AE-0BB1-47B5-9EB7-04A178C7578B}"/>
              </a:ext>
            </a:extLst>
          </p:cNvPr>
          <p:cNvSpPr/>
          <p:nvPr/>
        </p:nvSpPr>
        <p:spPr>
          <a:xfrm>
            <a:off x="1850334" y="1218486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00D778-0E28-45D0-AC00-5B68DC3D99FE}"/>
              </a:ext>
            </a:extLst>
          </p:cNvPr>
          <p:cNvGrpSpPr/>
          <p:nvPr/>
        </p:nvGrpSpPr>
        <p:grpSpPr>
          <a:xfrm>
            <a:off x="2129250" y="1747467"/>
            <a:ext cx="875707" cy="881931"/>
            <a:chOff x="1952095" y="1882910"/>
            <a:chExt cx="1255577" cy="126450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DB206AB-B11B-4AC4-BCE7-D02D873C73C1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5AC9B4EF-E358-4B73-9EE4-55C05F798850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1A65602-F629-4E73-A83A-8F6BC89DBFA8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D0398C2-7B45-498C-8AF2-9A3D51CF5A8B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200C7F21-134E-44BA-ACAF-47618D9EAD47}"/>
              </a:ext>
            </a:extLst>
          </p:cNvPr>
          <p:cNvSpPr/>
          <p:nvPr/>
        </p:nvSpPr>
        <p:spPr>
          <a:xfrm>
            <a:off x="5761231" y="1218487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65" name="Elbow Connector 10">
            <a:extLst>
              <a:ext uri="{FF2B5EF4-FFF2-40B4-BE49-F238E27FC236}">
                <a16:creationId xmlns:a16="http://schemas.microsoft.com/office/drawing/2014/main" id="{3E775AB5-0EB4-4FFE-9EA7-44526937DD9E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>
            <a:off x="3944245" y="2201918"/>
            <a:ext cx="2272411" cy="1482389"/>
          </a:xfrm>
          <a:prstGeom prst="bentConnector3">
            <a:avLst>
              <a:gd name="adj1" fmla="val 50146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BA93EC4-BB0A-409B-8C5F-184CA67F3DBA}"/>
              </a:ext>
            </a:extLst>
          </p:cNvPr>
          <p:cNvGrpSpPr/>
          <p:nvPr/>
        </p:nvGrpSpPr>
        <p:grpSpPr>
          <a:xfrm>
            <a:off x="2603431" y="3366771"/>
            <a:ext cx="923100" cy="720531"/>
            <a:chOff x="3499528" y="4337280"/>
            <a:chExt cx="1059508" cy="827004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21F955A-6EA8-4F24-9C7F-06FFA9009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67F7871-1AA3-4104-ADAD-89678AF75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014644F-7571-44AD-992E-9BB13020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5CDD767-162D-4BC3-B8B4-B0A4C0C514A2}"/>
              </a:ext>
            </a:extLst>
          </p:cNvPr>
          <p:cNvSpPr txBox="1"/>
          <p:nvPr/>
        </p:nvSpPr>
        <p:spPr>
          <a:xfrm flipH="1">
            <a:off x="6222828" y="1095375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FD06EB-A059-43E1-AC0A-239487EC844D}"/>
              </a:ext>
            </a:extLst>
          </p:cNvPr>
          <p:cNvSpPr txBox="1"/>
          <p:nvPr/>
        </p:nvSpPr>
        <p:spPr>
          <a:xfrm flipH="1">
            <a:off x="2628558" y="1095809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1377B6EE-DC2D-4732-975B-1EA17D40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Secondary backup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2F3DBC5-5A28-4B93-8433-60BB56078768}"/>
              </a:ext>
            </a:extLst>
          </p:cNvPr>
          <p:cNvSpPr txBox="1"/>
          <p:nvPr/>
        </p:nvSpPr>
        <p:spPr>
          <a:xfrm>
            <a:off x="4297574" y="1959893"/>
            <a:ext cx="815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Backup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AA9F10-4482-4664-8785-D36FA4400957}"/>
              </a:ext>
            </a:extLst>
          </p:cNvPr>
          <p:cNvCxnSpPr>
            <a:cxnSpLocks/>
            <a:stCxn id="91" idx="1"/>
            <a:endCxn id="55" idx="3"/>
          </p:cNvCxnSpPr>
          <p:nvPr/>
        </p:nvCxnSpPr>
        <p:spPr>
          <a:xfrm rot="10800000" flipV="1">
            <a:off x="6799414" y="1563367"/>
            <a:ext cx="1153049" cy="606063"/>
          </a:xfrm>
          <a:prstGeom prst="bentConnector3">
            <a:avLst>
              <a:gd name="adj1" fmla="val 50551"/>
            </a:avLst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FFC9F66-9785-432D-AB68-91A92A968D1B}"/>
              </a:ext>
            </a:extLst>
          </p:cNvPr>
          <p:cNvCxnSpPr>
            <a:endCxn id="96" idx="1"/>
          </p:cNvCxnSpPr>
          <p:nvPr/>
        </p:nvCxnSpPr>
        <p:spPr>
          <a:xfrm flipV="1">
            <a:off x="6784718" y="2772544"/>
            <a:ext cx="1108287" cy="911765"/>
          </a:xfrm>
          <a:prstGeom prst="bentConnector3">
            <a:avLst>
              <a:gd name="adj1" fmla="val 52750"/>
            </a:avLst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B4B2642D-AC30-4554-A247-7897CB9528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462" y="1360485"/>
            <a:ext cx="405766" cy="40576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97BFF363-8F31-414D-AA8B-4DA506F5A4A2}"/>
              </a:ext>
            </a:extLst>
          </p:cNvPr>
          <p:cNvSpPr txBox="1"/>
          <p:nvPr/>
        </p:nvSpPr>
        <p:spPr>
          <a:xfrm flipH="1">
            <a:off x="7557317" y="1790615"/>
            <a:ext cx="1196057" cy="40011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Veeam Backup</a:t>
            </a:r>
          </a:p>
          <a:p>
            <a:pPr algn="ctr"/>
            <a:r>
              <a:rPr lang="en-US" sz="1000" dirty="0"/>
              <a:t>&amp; Replication UI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D0BE10-87E1-44FA-9D96-D535A10A0407}"/>
              </a:ext>
            </a:extLst>
          </p:cNvPr>
          <p:cNvSpPr txBox="1"/>
          <p:nvPr/>
        </p:nvSpPr>
        <p:spPr>
          <a:xfrm flipH="1">
            <a:off x="7557317" y="2927479"/>
            <a:ext cx="1196057" cy="246221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Tape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5B989CA-CE16-49A8-A6BE-55FE55E7E2E0}"/>
              </a:ext>
            </a:extLst>
          </p:cNvPr>
          <p:cNvSpPr txBox="1"/>
          <p:nvPr/>
        </p:nvSpPr>
        <p:spPr>
          <a:xfrm flipH="1">
            <a:off x="7557317" y="3670848"/>
            <a:ext cx="1196057" cy="553998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r>
              <a:rPr lang="en-US" sz="1000" dirty="0"/>
              <a:t>Secondary backup (copies, cloud, etc.)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BBEFBAD-6687-4DD8-A07C-1E3FC78912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7328" y="3349446"/>
            <a:ext cx="836034" cy="27956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A9357105-7A46-4635-8DF5-F3A4AEEB55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3005" y="2630880"/>
            <a:ext cx="524680" cy="283327"/>
          </a:xfrm>
          <a:prstGeom prst="rect">
            <a:avLst/>
          </a:prstGeom>
        </p:spPr>
      </p:pic>
      <p:cxnSp>
        <p:nvCxnSpPr>
          <p:cNvPr id="6" name="Соединительная линия уступом 5"/>
          <p:cNvCxnSpPr>
            <a:stCxn id="53" idx="3"/>
            <a:endCxn id="95" idx="1"/>
          </p:cNvCxnSpPr>
          <p:nvPr/>
        </p:nvCxnSpPr>
        <p:spPr>
          <a:xfrm flipV="1">
            <a:off x="6784718" y="3489231"/>
            <a:ext cx="952610" cy="195077"/>
          </a:xfrm>
          <a:prstGeom prst="bentConnector3">
            <a:avLst>
              <a:gd name="adj1" fmla="val 61732"/>
            </a:avLst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577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E9A528-2A4C-49CC-A4EA-9B193583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AHV integration — Protection domain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Backup job creation</a:t>
            </a:r>
          </a:p>
          <a:p>
            <a:pPr marL="403225" indent="-314325">
              <a:buFont typeface="Arial" charset="0"/>
              <a:buChar char="•"/>
            </a:pPr>
            <a:r>
              <a:rPr lang="en-US" dirty="0"/>
              <a:t>Protection domains</a:t>
            </a:r>
            <a:br>
              <a:rPr lang="en-US" dirty="0"/>
            </a:b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Dynamic mode</a:t>
            </a:r>
          </a:p>
          <a:p>
            <a:pPr marL="403225" lvl="2" indent="-314325">
              <a:lnSpc>
                <a:spcPct val="100000"/>
              </a:lnSpc>
              <a:spcAft>
                <a:spcPts val="0"/>
              </a:spcAft>
              <a:buFont typeface="Arial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 hoc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85A239-ED16-42D7-9750-7B335B385A03}"/>
              </a:ext>
            </a:extLst>
          </p:cNvPr>
          <p:cNvGrpSpPr/>
          <p:nvPr/>
        </p:nvGrpSpPr>
        <p:grpSpPr>
          <a:xfrm>
            <a:off x="3266043" y="2187481"/>
            <a:ext cx="2338114" cy="2204630"/>
            <a:chOff x="854485" y="3282661"/>
            <a:chExt cx="2338114" cy="220463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E89CB23-521D-4867-A2B9-E4310130A2C4}"/>
                </a:ext>
              </a:extLst>
            </p:cNvPr>
            <p:cNvGrpSpPr/>
            <p:nvPr/>
          </p:nvGrpSpPr>
          <p:grpSpPr>
            <a:xfrm>
              <a:off x="854485" y="3616587"/>
              <a:ext cx="1815000" cy="1870704"/>
              <a:chOff x="854485" y="3616587"/>
              <a:chExt cx="1815000" cy="1870704"/>
            </a:xfrm>
          </p:grpSpPr>
          <p:sp>
            <p:nvSpPr>
              <p:cNvPr id="21" name="Triangle 13">
                <a:extLst>
                  <a:ext uri="{FF2B5EF4-FFF2-40B4-BE49-F238E27FC236}">
                    <a16:creationId xmlns:a16="http://schemas.microsoft.com/office/drawing/2014/main" id="{41E5E235-9AB2-41BB-804D-CB36B332CFC8}"/>
                  </a:ext>
                </a:extLst>
              </p:cNvPr>
              <p:cNvSpPr/>
              <p:nvPr/>
            </p:nvSpPr>
            <p:spPr>
              <a:xfrm flipV="1">
                <a:off x="854490" y="4377007"/>
                <a:ext cx="1814995" cy="488022"/>
              </a:xfrm>
              <a:prstGeom prst="triangle">
                <a:avLst>
                  <a:gd name="adj" fmla="val 5088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42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B337F94-95F7-4297-8FB1-A2656775FF38}"/>
                  </a:ext>
                </a:extLst>
              </p:cNvPr>
              <p:cNvSpPr/>
              <p:nvPr/>
            </p:nvSpPr>
            <p:spPr>
              <a:xfrm>
                <a:off x="854485" y="4103158"/>
                <a:ext cx="1814996" cy="288700"/>
              </a:xfrm>
              <a:prstGeom prst="rect">
                <a:avLst/>
              </a:prstGeom>
              <a:solidFill>
                <a:srgbClr val="F1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Nutanix AHV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2F6820B-6D77-4C20-BA22-8028867C84AD}"/>
                  </a:ext>
                </a:extLst>
              </p:cNvPr>
              <p:cNvGrpSpPr/>
              <p:nvPr/>
            </p:nvGrpSpPr>
            <p:grpSpPr>
              <a:xfrm>
                <a:off x="854488" y="3616587"/>
                <a:ext cx="1812132" cy="410442"/>
                <a:chOff x="1952095" y="2555546"/>
                <a:chExt cx="2598211" cy="588487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3D3B84-F7A7-46B7-8EFA-28B5E3528E07}"/>
                    </a:ext>
                  </a:extLst>
                </p:cNvPr>
                <p:cNvSpPr/>
                <p:nvPr/>
              </p:nvSpPr>
              <p:spPr>
                <a:xfrm>
                  <a:off x="3294729" y="2555546"/>
                  <a:ext cx="588486" cy="588486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16" dirty="0"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976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4347756-F121-4D92-9EAA-1675D32A999A}"/>
                    </a:ext>
                  </a:extLst>
                </p:cNvPr>
                <p:cNvSpPr/>
                <p:nvPr/>
              </p:nvSpPr>
              <p:spPr>
                <a:xfrm>
                  <a:off x="3961818" y="2555546"/>
                  <a:ext cx="588488" cy="588486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16" dirty="0"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976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C11FCF9-86F0-4941-862C-66168C5D4EBD}"/>
                    </a:ext>
                  </a:extLst>
                </p:cNvPr>
                <p:cNvSpPr/>
                <p:nvPr/>
              </p:nvSpPr>
              <p:spPr>
                <a:xfrm>
                  <a:off x="1952095" y="2555546"/>
                  <a:ext cx="588486" cy="588487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16" dirty="0"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976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D3B8FC81-0C5D-4E87-9B2F-5D9F448BAABD}"/>
                    </a:ext>
                  </a:extLst>
                </p:cNvPr>
                <p:cNvSpPr/>
                <p:nvPr/>
              </p:nvSpPr>
              <p:spPr>
                <a:xfrm>
                  <a:off x="2619184" y="2555546"/>
                  <a:ext cx="588486" cy="588487"/>
                </a:xfrm>
                <a:prstGeom prst="rect">
                  <a:avLst/>
                </a:prstGeom>
                <a:solidFill>
                  <a:srgbClr val="499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116" dirty="0">
                      <a:latin typeface="Tahoma" charset="0"/>
                      <a:ea typeface="Tahoma" charset="0"/>
                      <a:cs typeface="Tahoma" charset="0"/>
                    </a:rPr>
                    <a:t>VM</a:t>
                  </a:r>
                  <a:endParaRPr lang="en-US" sz="976" dirty="0">
                    <a:latin typeface="Tahoma" charset="0"/>
                    <a:ea typeface="Tahoma" charset="0"/>
                    <a:cs typeface="Tahoma" charset="0"/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7FE79FF-AD38-4976-B6FE-E25FF9DD122A}"/>
                  </a:ext>
                </a:extLst>
              </p:cNvPr>
              <p:cNvGrpSpPr/>
              <p:nvPr/>
            </p:nvGrpSpPr>
            <p:grpSpPr>
              <a:xfrm>
                <a:off x="1328669" y="4766760"/>
                <a:ext cx="923100" cy="720531"/>
                <a:chOff x="3499528" y="4337280"/>
                <a:chExt cx="1059508" cy="827004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64EA81B2-0E9A-4FBA-A922-82FC5C9B90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9529" y="4337280"/>
                  <a:ext cx="1059507" cy="275668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12263D71-2B5E-4AF6-A45D-A8E90E8838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9529" y="4612948"/>
                  <a:ext cx="1059507" cy="27566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06A7D35-7FC8-4FEC-887F-345907831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99528" y="4888616"/>
                  <a:ext cx="1059507" cy="27566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8AB96D8-71E3-4B25-9749-79A0B18CD6BC}"/>
                </a:ext>
              </a:extLst>
            </p:cNvPr>
            <p:cNvGrpSpPr/>
            <p:nvPr/>
          </p:nvGrpSpPr>
          <p:grpSpPr>
            <a:xfrm>
              <a:off x="1799030" y="3282661"/>
              <a:ext cx="1393569" cy="762735"/>
              <a:chOff x="2988151" y="2928565"/>
              <a:chExt cx="2229711" cy="1220377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ECF0C33-0E25-4B60-845F-1F5BEF72FF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2500" y="3333532"/>
                <a:ext cx="1060815" cy="81541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6FC26F1-6CB1-4FAB-8AC1-1210E81D610A}"/>
                  </a:ext>
                </a:extLst>
              </p:cNvPr>
              <p:cNvSpPr txBox="1"/>
              <p:nvPr/>
            </p:nvSpPr>
            <p:spPr>
              <a:xfrm>
                <a:off x="2988151" y="2928565"/>
                <a:ext cx="2229711" cy="3939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>
                    <a:latin typeface="Tahoma" charset="0"/>
                    <a:ea typeface="Tahoma" charset="0"/>
                    <a:cs typeface="Tahoma" charset="0"/>
                  </a:rPr>
                  <a:t>Protection domain</a:t>
                </a:r>
              </a:p>
            </p:txBody>
          </p:sp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93B977C7-449D-455F-90AC-400824D3F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102" y="2320529"/>
            <a:ext cx="611320" cy="6113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6FC26F1-6CB1-4FAB-8AC1-1210E81D610A}"/>
              </a:ext>
            </a:extLst>
          </p:cNvPr>
          <p:cNvSpPr txBox="1"/>
          <p:nvPr/>
        </p:nvSpPr>
        <p:spPr>
          <a:xfrm>
            <a:off x="7102977" y="2996689"/>
            <a:ext cx="13935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Veeam AHV</a:t>
            </a:r>
          </a:p>
          <a:p>
            <a:pPr algn="ctr"/>
            <a:r>
              <a:rPr lang="en-US" sz="1000" dirty="0">
                <a:latin typeface="Tahoma" charset="0"/>
                <a:ea typeface="Tahoma" charset="0"/>
                <a:cs typeface="Tahoma" charset="0"/>
              </a:rPr>
              <a:t>backup job</a:t>
            </a:r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5305778" y="2695400"/>
            <a:ext cx="2099733" cy="0"/>
          </a:xfrm>
          <a:prstGeom prst="straightConnector1">
            <a:avLst/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7495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E9A528-2A4C-49CC-A4EA-9B193583B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Backup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436" y="1097140"/>
            <a:ext cx="8363938" cy="3718148"/>
          </a:xfrm>
        </p:spPr>
        <p:txBody>
          <a:bodyPr/>
          <a:lstStyle/>
          <a:p>
            <a:r>
              <a:rPr lang="en-US" dirty="0"/>
              <a:t>Backup method</a:t>
            </a:r>
          </a:p>
          <a:p>
            <a:pPr marL="403225" indent="-314325">
              <a:buFont typeface="Arial" charset="0"/>
              <a:buChar char="•"/>
            </a:pPr>
            <a:r>
              <a:rPr lang="en-US" dirty="0"/>
              <a:t>Forever forward incremental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E89CB23-521D-4867-A2B9-E4310130A2C4}"/>
              </a:ext>
            </a:extLst>
          </p:cNvPr>
          <p:cNvGrpSpPr/>
          <p:nvPr/>
        </p:nvGrpSpPr>
        <p:grpSpPr>
          <a:xfrm>
            <a:off x="3051552" y="2521407"/>
            <a:ext cx="1815000" cy="1870704"/>
            <a:chOff x="854485" y="3616587"/>
            <a:chExt cx="1815000" cy="1870704"/>
          </a:xfrm>
        </p:grpSpPr>
        <p:sp>
          <p:nvSpPr>
            <p:cNvPr id="21" name="Triangle 13">
              <a:extLst>
                <a:ext uri="{FF2B5EF4-FFF2-40B4-BE49-F238E27FC236}">
                  <a16:creationId xmlns:a16="http://schemas.microsoft.com/office/drawing/2014/main" id="{41E5E235-9AB2-41BB-804D-CB36B332CFC8}"/>
                </a:ext>
              </a:extLst>
            </p:cNvPr>
            <p:cNvSpPr/>
            <p:nvPr/>
          </p:nvSpPr>
          <p:spPr>
            <a:xfrm flipV="1">
              <a:off x="854490" y="4377007"/>
              <a:ext cx="1814995" cy="48802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337F94-95F7-4297-8FB1-A2656775FF38}"/>
                </a:ext>
              </a:extLst>
            </p:cNvPr>
            <p:cNvSpPr/>
            <p:nvPr/>
          </p:nvSpPr>
          <p:spPr>
            <a:xfrm>
              <a:off x="854485" y="4103158"/>
              <a:ext cx="1814996" cy="288700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Nutanix AHV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2F6820B-6D77-4C20-BA22-8028867C84AD}"/>
                </a:ext>
              </a:extLst>
            </p:cNvPr>
            <p:cNvGrpSpPr/>
            <p:nvPr/>
          </p:nvGrpSpPr>
          <p:grpSpPr>
            <a:xfrm>
              <a:off x="854488" y="3616587"/>
              <a:ext cx="1812132" cy="410442"/>
              <a:chOff x="1952095" y="2555546"/>
              <a:chExt cx="2598211" cy="58848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3D3B84-F7A7-46B7-8EFA-28B5E3528E07}"/>
                  </a:ext>
                </a:extLst>
              </p:cNvPr>
              <p:cNvSpPr/>
              <p:nvPr/>
            </p:nvSpPr>
            <p:spPr>
              <a:xfrm>
                <a:off x="3294729" y="2555546"/>
                <a:ext cx="588486" cy="588486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4347756-F121-4D92-9EAA-1675D32A999A}"/>
                  </a:ext>
                </a:extLst>
              </p:cNvPr>
              <p:cNvSpPr/>
              <p:nvPr/>
            </p:nvSpPr>
            <p:spPr>
              <a:xfrm>
                <a:off x="3961818" y="2555546"/>
                <a:ext cx="588488" cy="588486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C11FCF9-86F0-4941-862C-66168C5D4EBD}"/>
                  </a:ext>
                </a:extLst>
              </p:cNvPr>
              <p:cNvSpPr/>
              <p:nvPr/>
            </p:nvSpPr>
            <p:spPr>
              <a:xfrm>
                <a:off x="1952095" y="2555546"/>
                <a:ext cx="588486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3B8FC81-0C5D-4E87-9B2F-5D9F448BAABD}"/>
                  </a:ext>
                </a:extLst>
              </p:cNvPr>
              <p:cNvSpPr/>
              <p:nvPr/>
            </p:nvSpPr>
            <p:spPr>
              <a:xfrm>
                <a:off x="2619184" y="2555546"/>
                <a:ext cx="588486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7FE79FF-AD38-4976-B6FE-E25FF9DD122A}"/>
                </a:ext>
              </a:extLst>
            </p:cNvPr>
            <p:cNvGrpSpPr/>
            <p:nvPr/>
          </p:nvGrpSpPr>
          <p:grpSpPr>
            <a:xfrm>
              <a:off x="1328669" y="4766760"/>
              <a:ext cx="923100" cy="720531"/>
              <a:chOff x="3499528" y="4337280"/>
              <a:chExt cx="1059508" cy="82700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4EA81B2-0E9A-4FBA-A922-82FC5C9B9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2263D71-2B5E-4AF6-A45D-A8E90E883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06A7D35-7FC8-4FEC-887F-345907831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</p:grpSp>
      <p:grpSp>
        <p:nvGrpSpPr>
          <p:cNvPr id="23" name="Group 21">
            <a:extLst>
              <a:ext uri="{FF2B5EF4-FFF2-40B4-BE49-F238E27FC236}">
                <a16:creationId xmlns:a16="http://schemas.microsoft.com/office/drawing/2014/main" id="{52B36518-8B75-4C95-A1BF-7383D16BCA01}"/>
              </a:ext>
            </a:extLst>
          </p:cNvPr>
          <p:cNvGrpSpPr/>
          <p:nvPr/>
        </p:nvGrpSpPr>
        <p:grpSpPr>
          <a:xfrm>
            <a:off x="5378377" y="2469978"/>
            <a:ext cx="1393569" cy="1055860"/>
            <a:chOff x="7210789" y="2329403"/>
            <a:chExt cx="1858092" cy="1407812"/>
          </a:xfrm>
        </p:grpSpPr>
        <p:pic>
          <p:nvPicPr>
            <p:cNvPr id="24" name="Picture 25">
              <a:extLst>
                <a:ext uri="{FF2B5EF4-FFF2-40B4-BE49-F238E27FC236}">
                  <a16:creationId xmlns:a16="http://schemas.microsoft.com/office/drawing/2014/main" id="{929F6910-CFFC-4828-88F0-A9E6B893A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271" y="2329403"/>
              <a:ext cx="967933" cy="93231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A80958A-139F-46C6-9A41-AB8BAFEE9262}"/>
                </a:ext>
              </a:extLst>
            </p:cNvPr>
            <p:cNvSpPr txBox="1"/>
            <p:nvPr/>
          </p:nvSpPr>
          <p:spPr>
            <a:xfrm>
              <a:off x="7210789" y="3244773"/>
              <a:ext cx="1858092" cy="4924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Veeam Backup </a:t>
              </a:r>
              <a:br>
                <a:rPr lang="en-US" sz="900" dirty="0">
                  <a:latin typeface="Tahoma" charset="0"/>
                  <a:ea typeface="Tahoma" charset="0"/>
                  <a:cs typeface="Tahoma" charset="0"/>
                </a:rPr>
              </a:br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&amp; Replication server</a:t>
              </a:r>
            </a:p>
          </p:txBody>
        </p:sp>
      </p:grpSp>
      <p:grpSp>
        <p:nvGrpSpPr>
          <p:cNvPr id="31" name="Group 5"/>
          <p:cNvGrpSpPr/>
          <p:nvPr/>
        </p:nvGrpSpPr>
        <p:grpSpPr>
          <a:xfrm>
            <a:off x="7730285" y="4117351"/>
            <a:ext cx="585417" cy="684987"/>
            <a:chOff x="9734098" y="6067908"/>
            <a:chExt cx="936668" cy="1095980"/>
          </a:xfrm>
        </p:grpSpPr>
        <p:pic>
          <p:nvPicPr>
            <p:cNvPr id="32" name="Picture 258" descr="\\amust.local\spb\Marketing\Graphics\Working\DIAGRAMS\Technical_Diagrams\veeam_icons\png\file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870" y="6067908"/>
              <a:ext cx="539120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9734098" y="6812920"/>
              <a:ext cx="936668" cy="3509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Full.vbk</a:t>
              </a:r>
            </a:p>
          </p:txBody>
        </p:sp>
      </p:grpSp>
      <p:grpSp>
        <p:nvGrpSpPr>
          <p:cNvPr id="38" name="Group 27"/>
          <p:cNvGrpSpPr/>
          <p:nvPr/>
        </p:nvGrpSpPr>
        <p:grpSpPr>
          <a:xfrm>
            <a:off x="7444952" y="3350052"/>
            <a:ext cx="1156086" cy="684987"/>
            <a:chOff x="9277568" y="6067908"/>
            <a:chExt cx="1849737" cy="1095980"/>
          </a:xfrm>
        </p:grpSpPr>
        <p:pic>
          <p:nvPicPr>
            <p:cNvPr id="43" name="Picture 258" descr="\\amust.local\spb\Marketing\Graphics\Working\DIAGRAMS\Technical_Diagrams\veeam_icons\png\file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870" y="6067908"/>
              <a:ext cx="539120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9277568" y="6812920"/>
              <a:ext cx="1849737" cy="3509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Increment One.vib</a:t>
              </a:r>
            </a:p>
          </p:txBody>
        </p:sp>
      </p:grpSp>
      <p:grpSp>
        <p:nvGrpSpPr>
          <p:cNvPr id="46" name="Group 33"/>
          <p:cNvGrpSpPr/>
          <p:nvPr/>
        </p:nvGrpSpPr>
        <p:grpSpPr>
          <a:xfrm>
            <a:off x="7511477" y="1836634"/>
            <a:ext cx="1023036" cy="684987"/>
            <a:chOff x="9384007" y="6067908"/>
            <a:chExt cx="1636858" cy="1095980"/>
          </a:xfrm>
        </p:grpSpPr>
        <p:pic>
          <p:nvPicPr>
            <p:cNvPr id="47" name="Picture 258" descr="\\amust.local\spb\Marketing\Graphics\Working\DIAGRAMS\Technical_Diagrams\veeam_icons\png\file.png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870" y="6067908"/>
              <a:ext cx="539120" cy="740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9384007" y="6812920"/>
              <a:ext cx="1636858" cy="350968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Increment </a:t>
              </a:r>
              <a:r>
                <a:rPr lang="en-US" sz="917" i="1" dirty="0">
                  <a:latin typeface="+mj-lt"/>
                </a:rPr>
                <a:t>N</a:t>
              </a:r>
              <a:r>
                <a:rPr lang="en-US" sz="917" dirty="0">
                  <a:latin typeface="+mj-lt"/>
                </a:rPr>
                <a:t>.vib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877688" y="2400494"/>
            <a:ext cx="290621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latin typeface="+mj-lt"/>
              </a:rPr>
              <a:t>.</a:t>
            </a:r>
          </a:p>
          <a:p>
            <a:r>
              <a:rPr lang="en-US" sz="1750" dirty="0">
                <a:latin typeface="+mj-lt"/>
              </a:rPr>
              <a:t>.</a:t>
            </a:r>
          </a:p>
          <a:p>
            <a:r>
              <a:rPr lang="en-US" sz="1750" dirty="0">
                <a:latin typeface="+mj-lt"/>
              </a:rPr>
              <a:t>.</a:t>
            </a:r>
          </a:p>
        </p:txBody>
      </p:sp>
      <p:sp>
        <p:nvSpPr>
          <p:cNvPr id="2" name="Прямоугольник 1"/>
          <p:cNvSpPr/>
          <p:nvPr/>
        </p:nvSpPr>
        <p:spPr bwMode="auto">
          <a:xfrm>
            <a:off x="7292622" y="1465493"/>
            <a:ext cx="1460752" cy="3411307"/>
          </a:xfrm>
          <a:prstGeom prst="rect">
            <a:avLst/>
          </a:prstGeom>
          <a:noFill/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ru-RU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548349" y="1269604"/>
            <a:ext cx="949299" cy="43088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Veeam</a:t>
            </a:r>
          </a:p>
          <a:p>
            <a:pPr algn="ct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4947918" y="2695400"/>
            <a:ext cx="831991" cy="1"/>
          </a:xfrm>
          <a:prstGeom prst="straightConnector1">
            <a:avLst/>
          </a:prstGeom>
          <a:ln w="158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 flipV="1">
            <a:off x="6360206" y="2695399"/>
            <a:ext cx="831991" cy="1"/>
          </a:xfrm>
          <a:prstGeom prst="straightConnector1">
            <a:avLst/>
          </a:prstGeom>
          <a:ln w="158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83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F43EA5A-65A3-4B42-80B7-07FC18E13841}"/>
              </a:ext>
            </a:extLst>
          </p:cNvPr>
          <p:cNvSpPr/>
          <p:nvPr/>
        </p:nvSpPr>
        <p:spPr>
          <a:xfrm flipV="1">
            <a:off x="6326149" y="2108405"/>
            <a:ext cx="811158" cy="331112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 dirty="0"/>
          </a:p>
        </p:txBody>
      </p:sp>
      <p:pic>
        <p:nvPicPr>
          <p:cNvPr id="62" name="Picture 149">
            <a:extLst>
              <a:ext uri="{FF2B5EF4-FFF2-40B4-BE49-F238E27FC236}">
                <a16:creationId xmlns:a16="http://schemas.microsoft.com/office/drawing/2014/main" id="{B7F09F85-6B6B-4F65-9341-A7A11FC5D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3341" y="2318849"/>
            <a:ext cx="761711" cy="70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7F4EB69C-252B-4067-BA5D-7136D9462CE1}"/>
              </a:ext>
            </a:extLst>
          </p:cNvPr>
          <p:cNvSpPr/>
          <p:nvPr/>
        </p:nvSpPr>
        <p:spPr>
          <a:xfrm flipV="1">
            <a:off x="681531" y="2470471"/>
            <a:ext cx="2143141" cy="51898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60" dirty="0"/>
          </a:p>
        </p:txBody>
      </p:sp>
      <p:sp>
        <p:nvSpPr>
          <p:cNvPr id="64" name="Rectangle 63"/>
          <p:cNvSpPr/>
          <p:nvPr/>
        </p:nvSpPr>
        <p:spPr>
          <a:xfrm>
            <a:off x="660711" y="861525"/>
            <a:ext cx="2143140" cy="1607355"/>
          </a:xfrm>
          <a:prstGeom prst="rect">
            <a:avLst/>
          </a:prstGeom>
          <a:solidFill>
            <a:srgbClr val="4996D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dirty="0"/>
          </a:p>
        </p:txBody>
      </p:sp>
      <p:grpSp>
        <p:nvGrpSpPr>
          <p:cNvPr id="65" name="Groupe 9"/>
          <p:cNvGrpSpPr/>
          <p:nvPr/>
        </p:nvGrpSpPr>
        <p:grpSpPr>
          <a:xfrm>
            <a:off x="821447" y="1022261"/>
            <a:ext cx="1821669" cy="161642"/>
            <a:chOff x="4786314" y="1285860"/>
            <a:chExt cx="2428892" cy="215523"/>
          </a:xfrm>
          <a:solidFill>
            <a:srgbClr val="52ABF1"/>
          </a:solidFill>
        </p:grpSpPr>
        <p:sp>
          <p:nvSpPr>
            <p:cNvPr id="66" name="Rectangle 65"/>
            <p:cNvSpPr/>
            <p:nvPr/>
          </p:nvSpPr>
          <p:spPr>
            <a:xfrm>
              <a:off x="478631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143504" y="1287069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85788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1507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50069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7226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92945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821447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4" name="Rectangle 73"/>
          <p:cNvSpPr/>
          <p:nvPr/>
        </p:nvSpPr>
        <p:spPr>
          <a:xfrm>
            <a:off x="1089339" y="1237480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5" name="Rectangle 74"/>
          <p:cNvSpPr/>
          <p:nvPr/>
        </p:nvSpPr>
        <p:spPr>
          <a:xfrm>
            <a:off x="1625124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6" name="Rectangle 75"/>
          <p:cNvSpPr/>
          <p:nvPr/>
        </p:nvSpPr>
        <p:spPr>
          <a:xfrm>
            <a:off x="1893017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7" name="Rectangle 76"/>
          <p:cNvSpPr/>
          <p:nvPr/>
        </p:nvSpPr>
        <p:spPr>
          <a:xfrm>
            <a:off x="1357232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8" name="Rectangle 77"/>
          <p:cNvSpPr/>
          <p:nvPr/>
        </p:nvSpPr>
        <p:spPr>
          <a:xfrm>
            <a:off x="2160909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79" name="Rectangle 78"/>
          <p:cNvSpPr/>
          <p:nvPr/>
        </p:nvSpPr>
        <p:spPr>
          <a:xfrm>
            <a:off x="2428802" y="1236573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0" name="Rectangle 79"/>
          <p:cNvSpPr/>
          <p:nvPr/>
        </p:nvSpPr>
        <p:spPr>
          <a:xfrm>
            <a:off x="821447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1" name="Rectangle 80"/>
          <p:cNvSpPr/>
          <p:nvPr/>
        </p:nvSpPr>
        <p:spPr>
          <a:xfrm>
            <a:off x="1089339" y="145179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2" name="Rectangle 81"/>
          <p:cNvSpPr/>
          <p:nvPr/>
        </p:nvSpPr>
        <p:spPr>
          <a:xfrm>
            <a:off x="1625124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3" name="Rectangle 82"/>
          <p:cNvSpPr/>
          <p:nvPr/>
        </p:nvSpPr>
        <p:spPr>
          <a:xfrm>
            <a:off x="1893017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4" name="Rectangle 83"/>
          <p:cNvSpPr/>
          <p:nvPr/>
        </p:nvSpPr>
        <p:spPr>
          <a:xfrm>
            <a:off x="1357232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5" name="Rectangle 84"/>
          <p:cNvSpPr/>
          <p:nvPr/>
        </p:nvSpPr>
        <p:spPr>
          <a:xfrm>
            <a:off x="2160909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86" name="Rectangle 85"/>
          <p:cNvSpPr/>
          <p:nvPr/>
        </p:nvSpPr>
        <p:spPr>
          <a:xfrm>
            <a:off x="2428802" y="1450887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grpSp>
        <p:nvGrpSpPr>
          <p:cNvPr id="87" name="Groupe 31"/>
          <p:cNvGrpSpPr/>
          <p:nvPr/>
        </p:nvGrpSpPr>
        <p:grpSpPr>
          <a:xfrm>
            <a:off x="821447" y="1665203"/>
            <a:ext cx="1821669" cy="161642"/>
            <a:chOff x="4786314" y="1285860"/>
            <a:chExt cx="2428892" cy="215523"/>
          </a:xfrm>
          <a:solidFill>
            <a:srgbClr val="52ABF1"/>
          </a:solidFill>
        </p:grpSpPr>
        <p:sp>
          <p:nvSpPr>
            <p:cNvPr id="88" name="Rectangle 87"/>
            <p:cNvSpPr/>
            <p:nvPr/>
          </p:nvSpPr>
          <p:spPr>
            <a:xfrm>
              <a:off x="478631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143504" y="1287069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85788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21507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50069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57226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92945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821447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09" name="Rectangle 108"/>
          <p:cNvSpPr/>
          <p:nvPr/>
        </p:nvSpPr>
        <p:spPr>
          <a:xfrm>
            <a:off x="1089339" y="1880422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0" name="Rectangle 109"/>
          <p:cNvSpPr/>
          <p:nvPr/>
        </p:nvSpPr>
        <p:spPr>
          <a:xfrm>
            <a:off x="1625124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1" name="Rectangle 110"/>
          <p:cNvSpPr/>
          <p:nvPr/>
        </p:nvSpPr>
        <p:spPr>
          <a:xfrm>
            <a:off x="1893017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2" name="Rectangle 111"/>
          <p:cNvSpPr/>
          <p:nvPr/>
        </p:nvSpPr>
        <p:spPr>
          <a:xfrm>
            <a:off x="1357232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3" name="Rectangle 112"/>
          <p:cNvSpPr/>
          <p:nvPr/>
        </p:nvSpPr>
        <p:spPr>
          <a:xfrm>
            <a:off x="2160909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sp>
        <p:nvSpPr>
          <p:cNvPr id="114" name="Rectangle 113"/>
          <p:cNvSpPr/>
          <p:nvPr/>
        </p:nvSpPr>
        <p:spPr>
          <a:xfrm>
            <a:off x="2428802" y="1879515"/>
            <a:ext cx="214314" cy="160736"/>
          </a:xfrm>
          <a:prstGeom prst="rect">
            <a:avLst/>
          </a:prstGeom>
          <a:solidFill>
            <a:srgbClr val="52ABF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 b="1" dirty="0"/>
          </a:p>
        </p:txBody>
      </p:sp>
      <p:grpSp>
        <p:nvGrpSpPr>
          <p:cNvPr id="115" name="Groupe 46"/>
          <p:cNvGrpSpPr/>
          <p:nvPr/>
        </p:nvGrpSpPr>
        <p:grpSpPr>
          <a:xfrm>
            <a:off x="821447" y="2092923"/>
            <a:ext cx="1821669" cy="161642"/>
            <a:chOff x="4786314" y="1285860"/>
            <a:chExt cx="2428892" cy="215523"/>
          </a:xfrm>
          <a:solidFill>
            <a:srgbClr val="52ABF1"/>
          </a:solidFill>
        </p:grpSpPr>
        <p:sp>
          <p:nvSpPr>
            <p:cNvPr id="116" name="Rectangle 115"/>
            <p:cNvSpPr/>
            <p:nvPr/>
          </p:nvSpPr>
          <p:spPr>
            <a:xfrm>
              <a:off x="478631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143504" y="1287069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5788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21507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0069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57226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929454" y="1285860"/>
              <a:ext cx="285752" cy="214314"/>
            </a:xfrm>
            <a:prstGeom prst="rect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13" b="1" dirty="0"/>
            </a:p>
          </p:txBody>
        </p:sp>
      </p:grpSp>
      <p:sp>
        <p:nvSpPr>
          <p:cNvPr id="124" name="ZoneTexte 101"/>
          <p:cNvSpPr txBox="1"/>
          <p:nvPr/>
        </p:nvSpPr>
        <p:spPr>
          <a:xfrm>
            <a:off x="2763273" y="1388203"/>
            <a:ext cx="1200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DSF snapshot</a:t>
            </a:r>
          </a:p>
        </p:txBody>
      </p:sp>
      <p:pic>
        <p:nvPicPr>
          <p:cNvPr id="125" name="Picture 140">
            <a:extLst>
              <a:ext uri="{FF2B5EF4-FFF2-40B4-BE49-F238E27FC236}">
                <a16:creationId xmlns:a16="http://schemas.microsoft.com/office/drawing/2014/main" id="{510DE03B-3B1E-4C45-AB1D-ACC53E2B1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6149" y="1369491"/>
            <a:ext cx="811158" cy="7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>
            <a:extLst>
              <a:ext uri="{FF2B5EF4-FFF2-40B4-BE49-F238E27FC236}">
                <a16:creationId xmlns:a16="http://schemas.microsoft.com/office/drawing/2014/main" id="{4C5229DE-303A-4396-8CD1-31246F0AB1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6439" y="1401565"/>
            <a:ext cx="916253" cy="190341"/>
          </a:xfrm>
          <a:prstGeom prst="rect">
            <a:avLst/>
          </a:prstGeom>
        </p:spPr>
      </p:pic>
      <p:sp>
        <p:nvSpPr>
          <p:cNvPr id="127" name="Textfeld 44">
            <a:extLst>
              <a:ext uri="{FF2B5EF4-FFF2-40B4-BE49-F238E27FC236}">
                <a16:creationId xmlns:a16="http://schemas.microsoft.com/office/drawing/2014/main" id="{7E740352-D06E-42F5-8507-CDA6EAFC06B3}"/>
              </a:ext>
            </a:extLst>
          </p:cNvPr>
          <p:cNvSpPr txBox="1"/>
          <p:nvPr/>
        </p:nvSpPr>
        <p:spPr>
          <a:xfrm>
            <a:off x="6967448" y="1629339"/>
            <a:ext cx="1654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1100" dirty="0">
                <a:solidFill>
                  <a:prstClr val="white">
                    <a:lumMod val="50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Backup &amp; Replication</a:t>
            </a:r>
          </a:p>
        </p:txBody>
      </p:sp>
      <p:sp>
        <p:nvSpPr>
          <p:cNvPr id="99" name="Title 1"/>
          <p:cNvSpPr txBox="1">
            <a:spLocks/>
          </p:cNvSpPr>
          <p:nvPr/>
        </p:nvSpPr>
        <p:spPr>
          <a:xfrm>
            <a:off x="389436" y="171451"/>
            <a:ext cx="87545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3600" dirty="0"/>
              <a:t>AHV integration — CBT</a:t>
            </a:r>
          </a:p>
        </p:txBody>
      </p:sp>
      <p:grpSp>
        <p:nvGrpSpPr>
          <p:cNvPr id="100" name="Group 6">
            <a:extLst>
              <a:ext uri="{FF2B5EF4-FFF2-40B4-BE49-F238E27FC236}">
                <a16:creationId xmlns:a16="http://schemas.microsoft.com/office/drawing/2014/main" id="{3E89CB23-521D-4867-A2B9-E4310130A2C4}"/>
              </a:ext>
            </a:extLst>
          </p:cNvPr>
          <p:cNvGrpSpPr/>
          <p:nvPr/>
        </p:nvGrpSpPr>
        <p:grpSpPr>
          <a:xfrm>
            <a:off x="1570877" y="2989452"/>
            <a:ext cx="1815000" cy="1870704"/>
            <a:chOff x="854485" y="3616587"/>
            <a:chExt cx="1815000" cy="1870704"/>
          </a:xfrm>
        </p:grpSpPr>
        <p:sp>
          <p:nvSpPr>
            <p:cNvPr id="101" name="Triangle 13">
              <a:extLst>
                <a:ext uri="{FF2B5EF4-FFF2-40B4-BE49-F238E27FC236}">
                  <a16:creationId xmlns:a16="http://schemas.microsoft.com/office/drawing/2014/main" id="{41E5E235-9AB2-41BB-804D-CB36B332CFC8}"/>
                </a:ext>
              </a:extLst>
            </p:cNvPr>
            <p:cNvSpPr/>
            <p:nvPr/>
          </p:nvSpPr>
          <p:spPr>
            <a:xfrm flipV="1">
              <a:off x="854490" y="4377007"/>
              <a:ext cx="1814995" cy="48802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sp>
          <p:nvSpPr>
            <p:cNvPr id="102" name="Rectangle 21">
              <a:extLst>
                <a:ext uri="{FF2B5EF4-FFF2-40B4-BE49-F238E27FC236}">
                  <a16:creationId xmlns:a16="http://schemas.microsoft.com/office/drawing/2014/main" id="{AB337F94-95F7-4297-8FB1-A2656775FF38}"/>
                </a:ext>
              </a:extLst>
            </p:cNvPr>
            <p:cNvSpPr/>
            <p:nvPr/>
          </p:nvSpPr>
          <p:spPr>
            <a:xfrm>
              <a:off x="854485" y="4103158"/>
              <a:ext cx="1814996" cy="288700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Nutanix AHV</a:t>
              </a:r>
            </a:p>
          </p:txBody>
        </p:sp>
        <p:grpSp>
          <p:nvGrpSpPr>
            <p:cNvPr id="103" name="Group 25">
              <a:extLst>
                <a:ext uri="{FF2B5EF4-FFF2-40B4-BE49-F238E27FC236}">
                  <a16:creationId xmlns:a16="http://schemas.microsoft.com/office/drawing/2014/main" id="{C2F6820B-6D77-4C20-BA22-8028867C84AD}"/>
                </a:ext>
              </a:extLst>
            </p:cNvPr>
            <p:cNvGrpSpPr/>
            <p:nvPr/>
          </p:nvGrpSpPr>
          <p:grpSpPr>
            <a:xfrm>
              <a:off x="854488" y="3616587"/>
              <a:ext cx="1812132" cy="410442"/>
              <a:chOff x="1952095" y="2555546"/>
              <a:chExt cx="2598211" cy="588487"/>
            </a:xfrm>
          </p:grpSpPr>
          <p:sp>
            <p:nvSpPr>
              <p:cNvPr id="128" name="Rectangle 26">
                <a:extLst>
                  <a:ext uri="{FF2B5EF4-FFF2-40B4-BE49-F238E27FC236}">
                    <a16:creationId xmlns:a16="http://schemas.microsoft.com/office/drawing/2014/main" id="{D03D3B84-F7A7-46B7-8EFA-28B5E3528E07}"/>
                  </a:ext>
                </a:extLst>
              </p:cNvPr>
              <p:cNvSpPr/>
              <p:nvPr/>
            </p:nvSpPr>
            <p:spPr>
              <a:xfrm>
                <a:off x="3294729" y="2555546"/>
                <a:ext cx="588486" cy="588486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29" name="Rectangle 27">
                <a:extLst>
                  <a:ext uri="{FF2B5EF4-FFF2-40B4-BE49-F238E27FC236}">
                    <a16:creationId xmlns:a16="http://schemas.microsoft.com/office/drawing/2014/main" id="{24347756-F121-4D92-9EAA-1675D32A999A}"/>
                  </a:ext>
                </a:extLst>
              </p:cNvPr>
              <p:cNvSpPr/>
              <p:nvPr/>
            </p:nvSpPr>
            <p:spPr>
              <a:xfrm>
                <a:off x="3961818" y="2555546"/>
                <a:ext cx="588488" cy="588486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30" name="Rectangle 28">
                <a:extLst>
                  <a:ext uri="{FF2B5EF4-FFF2-40B4-BE49-F238E27FC236}">
                    <a16:creationId xmlns:a16="http://schemas.microsoft.com/office/drawing/2014/main" id="{9C11FCF9-86F0-4941-862C-66168C5D4EBD}"/>
                  </a:ext>
                </a:extLst>
              </p:cNvPr>
              <p:cNvSpPr/>
              <p:nvPr/>
            </p:nvSpPr>
            <p:spPr>
              <a:xfrm>
                <a:off x="1952095" y="2555546"/>
                <a:ext cx="588486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131" name="Rectangle 29">
                <a:extLst>
                  <a:ext uri="{FF2B5EF4-FFF2-40B4-BE49-F238E27FC236}">
                    <a16:creationId xmlns:a16="http://schemas.microsoft.com/office/drawing/2014/main" id="{D3B8FC81-0C5D-4E87-9B2F-5D9F448BAABD}"/>
                  </a:ext>
                </a:extLst>
              </p:cNvPr>
              <p:cNvSpPr/>
              <p:nvPr/>
            </p:nvSpPr>
            <p:spPr>
              <a:xfrm>
                <a:off x="2619184" y="2555546"/>
                <a:ext cx="588486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grpSp>
          <p:nvGrpSpPr>
            <p:cNvPr id="104" name="Group 33">
              <a:extLst>
                <a:ext uri="{FF2B5EF4-FFF2-40B4-BE49-F238E27FC236}">
                  <a16:creationId xmlns:a16="http://schemas.microsoft.com/office/drawing/2014/main" id="{27FE79FF-AD38-4976-B6FE-E25FF9DD122A}"/>
                </a:ext>
              </a:extLst>
            </p:cNvPr>
            <p:cNvGrpSpPr/>
            <p:nvPr/>
          </p:nvGrpSpPr>
          <p:grpSpPr>
            <a:xfrm>
              <a:off x="1328669" y="4766760"/>
              <a:ext cx="923100" cy="720531"/>
              <a:chOff x="3499528" y="4337280"/>
              <a:chExt cx="1059508" cy="827004"/>
            </a:xfrm>
          </p:grpSpPr>
          <p:pic>
            <p:nvPicPr>
              <p:cNvPr id="105" name="Picture 34">
                <a:extLst>
                  <a:ext uri="{FF2B5EF4-FFF2-40B4-BE49-F238E27FC236}">
                    <a16:creationId xmlns:a16="http://schemas.microsoft.com/office/drawing/2014/main" id="{64EA81B2-0E9A-4FBA-A922-82FC5C9B9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106" name="Picture 35">
                <a:extLst>
                  <a:ext uri="{FF2B5EF4-FFF2-40B4-BE49-F238E27FC236}">
                    <a16:creationId xmlns:a16="http://schemas.microsoft.com/office/drawing/2014/main" id="{12263D71-2B5E-4AF6-A45D-A8E90E883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107" name="Picture 36">
                <a:extLst>
                  <a:ext uri="{FF2B5EF4-FFF2-40B4-BE49-F238E27FC236}">
                    <a16:creationId xmlns:a16="http://schemas.microsoft.com/office/drawing/2014/main" id="{006A7D35-7FC8-4FEC-887F-345907831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</p:grpSp>
      <p:cxnSp>
        <p:nvCxnSpPr>
          <p:cNvPr id="4" name="Прямая со стрелкой 3"/>
          <p:cNvCxnSpPr/>
          <p:nvPr/>
        </p:nvCxnSpPr>
        <p:spPr>
          <a:xfrm>
            <a:off x="3244850" y="2030649"/>
            <a:ext cx="2851150" cy="0"/>
          </a:xfrm>
          <a:prstGeom prst="straightConnector1">
            <a:avLst/>
          </a:prstGeom>
          <a:ln w="31750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21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96 -0.06821 L 0.49861 0.0521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78" y="6019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8 -0.00401 L 0.43924 0.0524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81" y="280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66 -0.00771 L 0.47656 0.0987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61" y="530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64 0.01482 L 0.39392 0.0990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8" y="4198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64 0.01605 L 0.3993 0.05741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38" y="2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3" grpId="1" animBg="1"/>
      <p:bldP spid="76" grpId="0" animBg="1"/>
      <p:bldP spid="76" grpId="1" animBg="1"/>
      <p:bldP spid="85" grpId="0" animBg="1"/>
      <p:bldP spid="85" grpId="1" animBg="1"/>
      <p:bldP spid="109" grpId="0" animBg="1"/>
      <p:bldP spid="109" grpId="1" animBg="1"/>
      <p:bldP spid="112" grpId="0" animBg="1"/>
      <p:bldP spid="1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39D-C0E4-40AF-974C-F762B075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VM restore</a:t>
            </a:r>
          </a:p>
        </p:txBody>
      </p:sp>
      <p:sp>
        <p:nvSpPr>
          <p:cNvPr id="90" name="Triangle 13">
            <a:extLst>
              <a:ext uri="{FF2B5EF4-FFF2-40B4-BE49-F238E27FC236}">
                <a16:creationId xmlns:a16="http://schemas.microsoft.com/office/drawing/2014/main" id="{C213D610-21CF-4720-BE8E-3485AA5C67D5}"/>
              </a:ext>
            </a:extLst>
          </p:cNvPr>
          <p:cNvSpPr/>
          <p:nvPr/>
        </p:nvSpPr>
        <p:spPr>
          <a:xfrm flipV="1">
            <a:off x="2380412" y="315825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DE0EA2-6044-4DE0-8986-5F7BA07E22C4}"/>
              </a:ext>
            </a:extLst>
          </p:cNvPr>
          <p:cNvSpPr/>
          <p:nvPr/>
        </p:nvSpPr>
        <p:spPr>
          <a:xfrm>
            <a:off x="2380407" y="288440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 err="1">
                <a:latin typeface="Tahoma" charset="0"/>
                <a:ea typeface="Tahoma" charset="0"/>
                <a:cs typeface="Tahoma" charset="0"/>
              </a:rPr>
              <a:t>Nuntanix</a:t>
            </a:r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 AHV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8143650-94E2-4288-B587-4455758A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41" y="2180268"/>
            <a:ext cx="405766" cy="4057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F73CF46-C561-439C-A704-A90C84C2F6CD}"/>
              </a:ext>
            </a:extLst>
          </p:cNvPr>
          <p:cNvSpPr txBox="1"/>
          <p:nvPr/>
        </p:nvSpPr>
        <p:spPr>
          <a:xfrm>
            <a:off x="3344555" y="256806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012663-7F18-4DFB-878B-40D2803C3C05}"/>
              </a:ext>
            </a:extLst>
          </p:cNvPr>
          <p:cNvGrpSpPr/>
          <p:nvPr/>
        </p:nvGrpSpPr>
        <p:grpSpPr>
          <a:xfrm>
            <a:off x="6065061" y="2025542"/>
            <a:ext cx="1295934" cy="2451900"/>
            <a:chOff x="7215725" y="2329403"/>
            <a:chExt cx="1858092" cy="351550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9CBFE02-B52C-4433-9083-B52CDC65366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F9298D1-3E5D-4DD9-96F4-7CB73B19A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89770F-380D-4ECC-AF0F-B5AD09B7F769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886039-898A-49A9-9227-8DE27782596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98" name="Picture 111">
                <a:extLst>
                  <a:ext uri="{FF2B5EF4-FFF2-40B4-BE49-F238E27FC236}">
                    <a16:creationId xmlns:a16="http://schemas.microsoft.com/office/drawing/2014/main" id="{DFF55325-2466-40B3-AAC3-843E5F273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86F85-D50D-42BB-BF0D-A0481218A903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E5125A-9CBA-423D-AEFE-BD658C9AA1E7}"/>
              </a:ext>
            </a:extLst>
          </p:cNvPr>
          <p:cNvSpPr/>
          <p:nvPr/>
        </p:nvSpPr>
        <p:spPr>
          <a:xfrm>
            <a:off x="2101494" y="139972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22D6B08-9A3E-4CA1-92A2-49AE97FEDAB0}"/>
              </a:ext>
            </a:extLst>
          </p:cNvPr>
          <p:cNvGrpSpPr/>
          <p:nvPr/>
        </p:nvGrpSpPr>
        <p:grpSpPr>
          <a:xfrm>
            <a:off x="2380410" y="1928701"/>
            <a:ext cx="875707" cy="881931"/>
            <a:chOff x="1952095" y="1882910"/>
            <a:chExt cx="1255577" cy="126450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B685902-47C2-469D-B76C-D960D3233C46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35C03E-01B4-42C9-8457-A8B295B3152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F447E-6674-44AD-AFEC-AE54747DEC6A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05F119-CEEA-41C1-9979-87B49F0ABC4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54650E-960F-4635-9566-6688E5089527}"/>
              </a:ext>
            </a:extLst>
          </p:cNvPr>
          <p:cNvSpPr/>
          <p:nvPr/>
        </p:nvSpPr>
        <p:spPr>
          <a:xfrm>
            <a:off x="6012391" y="139972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49042F-6B28-461A-92D6-127DC0F3DCAF}"/>
              </a:ext>
            </a:extLst>
          </p:cNvPr>
          <p:cNvSpPr txBox="1"/>
          <p:nvPr/>
        </p:nvSpPr>
        <p:spPr>
          <a:xfrm>
            <a:off x="4562149" y="2062443"/>
            <a:ext cx="75840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Full-VM restore</a:t>
            </a:r>
          </a:p>
        </p:txBody>
      </p:sp>
      <p:cxnSp>
        <p:nvCxnSpPr>
          <p:cNvPr id="110" name="Elbow Connector 10">
            <a:extLst>
              <a:ext uri="{FF2B5EF4-FFF2-40B4-BE49-F238E27FC236}">
                <a16:creationId xmlns:a16="http://schemas.microsoft.com/office/drawing/2014/main" id="{B2905623-873C-4C1F-B646-0A37ABD6BC4B}"/>
              </a:ext>
            </a:extLst>
          </p:cNvPr>
          <p:cNvCxnSpPr>
            <a:cxnSpLocks/>
            <a:stCxn id="93" idx="3"/>
            <a:endCxn id="98" idx="1"/>
          </p:cNvCxnSpPr>
          <p:nvPr/>
        </p:nvCxnSpPr>
        <p:spPr>
          <a:xfrm>
            <a:off x="4195405" y="2383152"/>
            <a:ext cx="2272411" cy="1482389"/>
          </a:xfrm>
          <a:prstGeom prst="bentConnector3">
            <a:avLst>
              <a:gd name="adj1" fmla="val 50146"/>
            </a:avLst>
          </a:prstGeom>
          <a:ln w="15875">
            <a:solidFill>
              <a:srgbClr val="00B33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312CE8C1-7C77-4D1C-A449-B80CB9B69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120" y="856124"/>
            <a:ext cx="405766" cy="405766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8B7A4B8-CC5B-41A2-A5A5-2F5BBA8B161F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4016001" y="1261891"/>
            <a:ext cx="0" cy="913489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81022F-1658-476C-8B0D-D823C6404D82}"/>
              </a:ext>
            </a:extLst>
          </p:cNvPr>
          <p:cNvGrpSpPr/>
          <p:nvPr/>
        </p:nvGrpSpPr>
        <p:grpSpPr>
          <a:xfrm>
            <a:off x="2854591" y="3548005"/>
            <a:ext cx="923100" cy="720531"/>
            <a:chOff x="3499528" y="4337280"/>
            <a:chExt cx="1059508" cy="82700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959ED86-FD13-430F-BDBA-1D8BD0CE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AAB0766-F07C-4485-A5C3-0476248F9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ADAE7C8-6F86-4CE8-B33C-BE98159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94E46B1C-300F-49D7-9889-C3ED814076E0}"/>
              </a:ext>
            </a:extLst>
          </p:cNvPr>
          <p:cNvSpPr txBox="1"/>
          <p:nvPr/>
        </p:nvSpPr>
        <p:spPr>
          <a:xfrm flipH="1">
            <a:off x="6473988" y="1276609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C6C25E0-1A98-4688-AAD7-3F8F825286C2}"/>
              </a:ext>
            </a:extLst>
          </p:cNvPr>
          <p:cNvSpPr txBox="1"/>
          <p:nvPr/>
        </p:nvSpPr>
        <p:spPr>
          <a:xfrm flipH="1">
            <a:off x="2879718" y="1277043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60A0B352-C343-4760-83B9-15D0F674FDEA}"/>
              </a:ext>
            </a:extLst>
          </p:cNvPr>
          <p:cNvCxnSpPr>
            <a:stCxn id="93" idx="1"/>
            <a:endCxn id="107" idx="3"/>
          </p:cNvCxnSpPr>
          <p:nvPr/>
        </p:nvCxnSpPr>
        <p:spPr>
          <a:xfrm rot="10800000" flipV="1">
            <a:off x="3256117" y="2383151"/>
            <a:ext cx="533524" cy="219904"/>
          </a:xfrm>
          <a:prstGeom prst="bentConnector3">
            <a:avLst/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18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39D-C0E4-40AF-974C-F762B075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Item-level restore</a:t>
            </a:r>
          </a:p>
        </p:txBody>
      </p:sp>
      <p:sp>
        <p:nvSpPr>
          <p:cNvPr id="90" name="Triangle 13">
            <a:extLst>
              <a:ext uri="{FF2B5EF4-FFF2-40B4-BE49-F238E27FC236}">
                <a16:creationId xmlns:a16="http://schemas.microsoft.com/office/drawing/2014/main" id="{C213D610-21CF-4720-BE8E-3485AA5C67D5}"/>
              </a:ext>
            </a:extLst>
          </p:cNvPr>
          <p:cNvSpPr/>
          <p:nvPr/>
        </p:nvSpPr>
        <p:spPr>
          <a:xfrm flipV="1">
            <a:off x="2380412" y="315825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DE0EA2-6044-4DE0-8986-5F7BA07E22C4}"/>
              </a:ext>
            </a:extLst>
          </p:cNvPr>
          <p:cNvSpPr/>
          <p:nvPr/>
        </p:nvSpPr>
        <p:spPr>
          <a:xfrm>
            <a:off x="2380407" y="288440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 err="1">
                <a:latin typeface="Tahoma" charset="0"/>
                <a:ea typeface="Tahoma" charset="0"/>
                <a:cs typeface="Tahoma" charset="0"/>
              </a:rPr>
              <a:t>Nutanix</a:t>
            </a:r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 AHV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8143650-94E2-4288-B587-4455758A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641" y="2180268"/>
            <a:ext cx="405766" cy="4057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F73CF46-C561-439C-A704-A90C84C2F6CD}"/>
              </a:ext>
            </a:extLst>
          </p:cNvPr>
          <p:cNvSpPr txBox="1"/>
          <p:nvPr/>
        </p:nvSpPr>
        <p:spPr>
          <a:xfrm>
            <a:off x="3344555" y="256806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012663-7F18-4DFB-878B-40D2803C3C05}"/>
              </a:ext>
            </a:extLst>
          </p:cNvPr>
          <p:cNvGrpSpPr/>
          <p:nvPr/>
        </p:nvGrpSpPr>
        <p:grpSpPr>
          <a:xfrm>
            <a:off x="6065061" y="2025542"/>
            <a:ext cx="1295934" cy="2451900"/>
            <a:chOff x="7215725" y="2329403"/>
            <a:chExt cx="1858092" cy="351550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9CBFE02-B52C-4433-9083-B52CDC65366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F9298D1-3E5D-4DD9-96F4-7CB73B19A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89770F-380D-4ECC-AF0F-B5AD09B7F769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886039-898A-49A9-9227-8DE27782596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98" name="Picture 111">
                <a:extLst>
                  <a:ext uri="{FF2B5EF4-FFF2-40B4-BE49-F238E27FC236}">
                    <a16:creationId xmlns:a16="http://schemas.microsoft.com/office/drawing/2014/main" id="{DFF55325-2466-40B3-AAC3-843E5F273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86F85-D50D-42BB-BF0D-A0481218A903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E5125A-9CBA-423D-AEFE-BD658C9AA1E7}"/>
              </a:ext>
            </a:extLst>
          </p:cNvPr>
          <p:cNvSpPr/>
          <p:nvPr/>
        </p:nvSpPr>
        <p:spPr>
          <a:xfrm>
            <a:off x="2101494" y="139972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22D6B08-9A3E-4CA1-92A2-49AE97FEDAB0}"/>
              </a:ext>
            </a:extLst>
          </p:cNvPr>
          <p:cNvGrpSpPr/>
          <p:nvPr/>
        </p:nvGrpSpPr>
        <p:grpSpPr>
          <a:xfrm>
            <a:off x="2380410" y="1928701"/>
            <a:ext cx="875707" cy="881931"/>
            <a:chOff x="1952095" y="1882910"/>
            <a:chExt cx="1255577" cy="126450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B685902-47C2-469D-B76C-D960D3233C46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35C03E-01B4-42C9-8457-A8B295B3152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F447E-6674-44AD-AFEC-AE54747DEC6A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05F119-CEEA-41C1-9979-87B49F0ABC4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54650E-960F-4635-9566-6688E5089527}"/>
              </a:ext>
            </a:extLst>
          </p:cNvPr>
          <p:cNvSpPr/>
          <p:nvPr/>
        </p:nvSpPr>
        <p:spPr>
          <a:xfrm>
            <a:off x="6012391" y="139972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110" name="Elbow Connector 10">
            <a:extLst>
              <a:ext uri="{FF2B5EF4-FFF2-40B4-BE49-F238E27FC236}">
                <a16:creationId xmlns:a16="http://schemas.microsoft.com/office/drawing/2014/main" id="{B2905623-873C-4C1F-B646-0A37ABD6BC4B}"/>
              </a:ext>
            </a:extLst>
          </p:cNvPr>
          <p:cNvCxnSpPr>
            <a:cxnSpLocks/>
          </p:cNvCxnSpPr>
          <p:nvPr/>
        </p:nvCxnSpPr>
        <p:spPr>
          <a:xfrm>
            <a:off x="3256117" y="2012110"/>
            <a:ext cx="3001808" cy="555951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81022F-1658-476C-8B0D-D823C6404D82}"/>
              </a:ext>
            </a:extLst>
          </p:cNvPr>
          <p:cNvGrpSpPr/>
          <p:nvPr/>
        </p:nvGrpSpPr>
        <p:grpSpPr>
          <a:xfrm>
            <a:off x="2854591" y="3548005"/>
            <a:ext cx="923100" cy="720531"/>
            <a:chOff x="3499528" y="4337280"/>
            <a:chExt cx="1059508" cy="82700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959ED86-FD13-430F-BDBA-1D8BD0CE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AAB0766-F07C-4485-A5C3-0476248F9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ADAE7C8-6F86-4CE8-B33C-BE98159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C6C25E0-1A98-4688-AAD7-3F8F825286C2}"/>
              </a:ext>
            </a:extLst>
          </p:cNvPr>
          <p:cNvSpPr txBox="1"/>
          <p:nvPr/>
        </p:nvSpPr>
        <p:spPr>
          <a:xfrm flipH="1">
            <a:off x="2879718" y="1277043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26C000-02FC-4FDE-8A72-B742F2992D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4" y="872221"/>
            <a:ext cx="405766" cy="4057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D3722A3-0EBA-4DB7-BE9B-24E0BBB3D9BD}"/>
              </a:ext>
            </a:extLst>
          </p:cNvPr>
          <p:cNvSpPr txBox="1"/>
          <p:nvPr/>
        </p:nvSpPr>
        <p:spPr>
          <a:xfrm>
            <a:off x="5756749" y="676109"/>
            <a:ext cx="1892774" cy="221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Backup &amp; Replication UI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18ABD3-9950-464C-AC33-DE41EBD1913F}"/>
              </a:ext>
            </a:extLst>
          </p:cNvPr>
          <p:cNvCxnSpPr>
            <a:stCxn id="42" idx="2"/>
          </p:cNvCxnSpPr>
          <p:nvPr/>
        </p:nvCxnSpPr>
        <p:spPr>
          <a:xfrm>
            <a:off x="6703136" y="1277986"/>
            <a:ext cx="1765" cy="73412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E83751D-415E-45FA-95B1-8945411FA22B}"/>
              </a:ext>
            </a:extLst>
          </p:cNvPr>
          <p:cNvSpPr txBox="1"/>
          <p:nvPr/>
        </p:nvSpPr>
        <p:spPr>
          <a:xfrm>
            <a:off x="6906020" y="929902"/>
            <a:ext cx="2409158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file / item</a:t>
            </a:r>
          </a:p>
          <a:p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restore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B779FE1-2B46-4524-93C2-3541E11E8CE3}"/>
              </a:ext>
            </a:extLst>
          </p:cNvPr>
          <p:cNvCxnSpPr>
            <a:cxnSpLocks/>
          </p:cNvCxnSpPr>
          <p:nvPr/>
        </p:nvCxnSpPr>
        <p:spPr>
          <a:xfrm>
            <a:off x="6712661" y="3024123"/>
            <a:ext cx="0" cy="576000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headEnd type="arrow" w="med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4E9464-C715-4D93-83DF-2869362E19C6}"/>
              </a:ext>
            </a:extLst>
          </p:cNvPr>
          <p:cNvGrpSpPr/>
          <p:nvPr/>
        </p:nvGrpSpPr>
        <p:grpSpPr>
          <a:xfrm>
            <a:off x="5378670" y="1685875"/>
            <a:ext cx="2670151" cy="2306159"/>
            <a:chOff x="5034022" y="1419804"/>
            <a:chExt cx="2670151" cy="2306159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F4108C-C4A6-44AD-B036-CA186D568D26}"/>
                </a:ext>
              </a:extLst>
            </p:cNvPr>
            <p:cNvSpPr/>
            <p:nvPr/>
          </p:nvSpPr>
          <p:spPr>
            <a:xfrm>
              <a:off x="5034022" y="1419804"/>
              <a:ext cx="2548883" cy="2306159"/>
            </a:xfrm>
            <a:prstGeom prst="rect">
              <a:avLst/>
            </a:prstGeom>
            <a:solidFill>
              <a:srgbClr val="FFFFFF"/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A666F40-9196-4F20-8666-6EF67712693D}"/>
                </a:ext>
              </a:extLst>
            </p:cNvPr>
            <p:cNvSpPr txBox="1"/>
            <p:nvPr/>
          </p:nvSpPr>
          <p:spPr>
            <a:xfrm>
              <a:off x="5595243" y="1728007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Guest Files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CF5A18A-DE4A-4FA4-8623-1F6F32371B07}"/>
                </a:ext>
              </a:extLst>
            </p:cNvPr>
            <p:cNvSpPr txBox="1"/>
            <p:nvPr/>
          </p:nvSpPr>
          <p:spPr>
            <a:xfrm>
              <a:off x="5595243" y="2015753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Exchange Items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8C5C346-1706-4E3F-9CF5-7075154F5AE2}"/>
                </a:ext>
              </a:extLst>
            </p:cNvPr>
            <p:cNvSpPr txBox="1"/>
            <p:nvPr/>
          </p:nvSpPr>
          <p:spPr>
            <a:xfrm>
              <a:off x="5595243" y="2303495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SharePoint Items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DCB5761-1083-4D2E-8BA4-1BF7461FEF3F}"/>
                </a:ext>
              </a:extLst>
            </p:cNvPr>
            <p:cNvSpPr txBox="1"/>
            <p:nvPr/>
          </p:nvSpPr>
          <p:spPr>
            <a:xfrm>
              <a:off x="5595243" y="2591240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Active Directory Objects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2150CE-9FA3-4D69-AF9D-2D5C8FFF728E}"/>
                </a:ext>
              </a:extLst>
            </p:cNvPr>
            <p:cNvSpPr txBox="1"/>
            <p:nvPr/>
          </p:nvSpPr>
          <p:spPr>
            <a:xfrm>
              <a:off x="5595243" y="2878985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SQL Server Databases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33ABAC-FB0C-4931-BDD9-F45A47686772}"/>
                </a:ext>
              </a:extLst>
            </p:cNvPr>
            <p:cNvSpPr txBox="1"/>
            <p:nvPr/>
          </p:nvSpPr>
          <p:spPr>
            <a:xfrm>
              <a:off x="5595243" y="3166728"/>
              <a:ext cx="2108930" cy="264047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Oracle Databases</a:t>
              </a:r>
              <a:endParaRPr lang="en-US" sz="1506" dirty="0"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FBE2E5D-35BA-43A7-9D1C-B7CA1D2D0C12}"/>
                </a:ext>
              </a:extLst>
            </p:cNvPr>
            <p:cNvGrpSpPr/>
            <p:nvPr/>
          </p:nvGrpSpPr>
          <p:grpSpPr>
            <a:xfrm>
              <a:off x="5293353" y="2032920"/>
              <a:ext cx="221939" cy="221937"/>
              <a:chOff x="7388608" y="2914771"/>
              <a:chExt cx="318213" cy="31821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67F62E0-13D7-4756-B417-D960FA376672}"/>
                  </a:ext>
                </a:extLst>
              </p:cNvPr>
              <p:cNvSpPr/>
              <p:nvPr/>
            </p:nvSpPr>
            <p:spPr>
              <a:xfrm>
                <a:off x="7388608" y="2914771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E13D88EC-7B99-4F46-8533-BAB26C3D4E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13189" y="2932549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56DA80F-0E7D-44EE-860B-6CC1B60C9AA7}"/>
                </a:ext>
              </a:extLst>
            </p:cNvPr>
            <p:cNvGrpSpPr/>
            <p:nvPr/>
          </p:nvGrpSpPr>
          <p:grpSpPr>
            <a:xfrm>
              <a:off x="5293353" y="2322176"/>
              <a:ext cx="221939" cy="221937"/>
              <a:chOff x="7659025" y="3312787"/>
              <a:chExt cx="318213" cy="318210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EB4A3A93-FA9B-4ED1-BBDC-03E7246449A9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C04C2EF-EB9D-4FE1-9D64-DBF59857AD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6CFBCCE-9ABD-4B25-8998-280298E1E74D}"/>
                </a:ext>
              </a:extLst>
            </p:cNvPr>
            <p:cNvGrpSpPr/>
            <p:nvPr/>
          </p:nvGrpSpPr>
          <p:grpSpPr>
            <a:xfrm>
              <a:off x="5293353" y="2611436"/>
              <a:ext cx="221939" cy="221937"/>
              <a:chOff x="7659025" y="3312787"/>
              <a:chExt cx="318213" cy="318210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AADBA771-3AD8-4592-946A-EAD995433FDE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8A08209-14E0-46A8-8416-969508390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E9D677EE-EF69-401A-9184-7C0A284B341D}"/>
                </a:ext>
              </a:extLst>
            </p:cNvPr>
            <p:cNvGrpSpPr/>
            <p:nvPr/>
          </p:nvGrpSpPr>
          <p:grpSpPr>
            <a:xfrm>
              <a:off x="5293353" y="2900694"/>
              <a:ext cx="221939" cy="221937"/>
              <a:chOff x="7659025" y="3312787"/>
              <a:chExt cx="318213" cy="318210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7B136F84-2D38-453A-A510-92F644B785BF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2BB4D0C-1126-4367-BFC7-74C4D93475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4DF9AF7-D096-4C98-9B2B-A6DDC7AD7D3B}"/>
                </a:ext>
              </a:extLst>
            </p:cNvPr>
            <p:cNvGrpSpPr/>
            <p:nvPr/>
          </p:nvGrpSpPr>
          <p:grpSpPr>
            <a:xfrm>
              <a:off x="5293353" y="3189952"/>
              <a:ext cx="221939" cy="221937"/>
              <a:chOff x="7659025" y="3312787"/>
              <a:chExt cx="318213" cy="31821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21B9907D-7E7C-41A5-9D3B-82313D99E98C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3298EB45-962B-4247-B977-942CF7C1D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130DA1B-2B3B-4177-8C57-B69A83E2C451}"/>
                </a:ext>
              </a:extLst>
            </p:cNvPr>
            <p:cNvGrpSpPr/>
            <p:nvPr/>
          </p:nvGrpSpPr>
          <p:grpSpPr>
            <a:xfrm>
              <a:off x="5293353" y="1753233"/>
              <a:ext cx="221939" cy="221937"/>
              <a:chOff x="7388608" y="2914771"/>
              <a:chExt cx="318213" cy="318210"/>
            </a:xfrm>
          </p:grpSpPr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09BFB4ED-002C-4FF0-A148-E8BC3A6630A1}"/>
                  </a:ext>
                </a:extLst>
              </p:cNvPr>
              <p:cNvSpPr/>
              <p:nvPr/>
            </p:nvSpPr>
            <p:spPr>
              <a:xfrm>
                <a:off x="7388608" y="2914771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42"/>
              </a:p>
            </p:txBody>
          </p:sp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F7ECED3D-18FD-4A4D-927C-D77B1AACEE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50000"/>
              </a:blip>
              <a:stretch>
                <a:fillRect/>
              </a:stretch>
            </p:blipFill>
            <p:spPr>
              <a:xfrm>
                <a:off x="7478649" y="2971820"/>
                <a:ext cx="147459" cy="2025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5109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839D-C0E4-40AF-974C-F762B075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53998"/>
          </a:xfrm>
        </p:spPr>
        <p:txBody>
          <a:bodyPr/>
          <a:lstStyle/>
          <a:p>
            <a:r>
              <a:rPr lang="en-US" sz="3600" dirty="0"/>
              <a:t>AHV integration — Restore to Azure</a:t>
            </a:r>
          </a:p>
        </p:txBody>
      </p:sp>
      <p:sp>
        <p:nvSpPr>
          <p:cNvPr id="90" name="Triangle 13">
            <a:extLst>
              <a:ext uri="{FF2B5EF4-FFF2-40B4-BE49-F238E27FC236}">
                <a16:creationId xmlns:a16="http://schemas.microsoft.com/office/drawing/2014/main" id="{C213D610-21CF-4720-BE8E-3485AA5C67D5}"/>
              </a:ext>
            </a:extLst>
          </p:cNvPr>
          <p:cNvSpPr/>
          <p:nvPr/>
        </p:nvSpPr>
        <p:spPr>
          <a:xfrm flipV="1">
            <a:off x="684962" y="315825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DDE0EA2-6044-4DE0-8986-5F7BA07E22C4}"/>
              </a:ext>
            </a:extLst>
          </p:cNvPr>
          <p:cNvSpPr/>
          <p:nvPr/>
        </p:nvSpPr>
        <p:spPr>
          <a:xfrm>
            <a:off x="684957" y="288440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8143650-94E2-4288-B587-4455758A5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1" y="2180268"/>
            <a:ext cx="405766" cy="405766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4F73CF46-C561-439C-A704-A90C84C2F6CD}"/>
              </a:ext>
            </a:extLst>
          </p:cNvPr>
          <p:cNvSpPr txBox="1"/>
          <p:nvPr/>
        </p:nvSpPr>
        <p:spPr>
          <a:xfrm>
            <a:off x="1649105" y="256806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A012663-7F18-4DFB-878B-40D2803C3C05}"/>
              </a:ext>
            </a:extLst>
          </p:cNvPr>
          <p:cNvGrpSpPr/>
          <p:nvPr/>
        </p:nvGrpSpPr>
        <p:grpSpPr>
          <a:xfrm>
            <a:off x="4369611" y="2025542"/>
            <a:ext cx="1295934" cy="2451900"/>
            <a:chOff x="7215725" y="2329403"/>
            <a:chExt cx="1858092" cy="3515502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B9CBFE02-B52C-4433-9083-B52CDC65366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DF9298D1-3E5D-4DD9-96F4-7CB73B19A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E89770F-380D-4ECC-AF0F-B5AD09B7F769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E886039-898A-49A9-9227-8DE27782596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98" name="Picture 111">
                <a:extLst>
                  <a:ext uri="{FF2B5EF4-FFF2-40B4-BE49-F238E27FC236}">
                    <a16:creationId xmlns:a16="http://schemas.microsoft.com/office/drawing/2014/main" id="{DFF55325-2466-40B3-AAC3-843E5F2737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5E86F85-D50D-42BB-BF0D-A0481218A903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EE5125A-9CBA-423D-AEFE-BD658C9AA1E7}"/>
              </a:ext>
            </a:extLst>
          </p:cNvPr>
          <p:cNvSpPr/>
          <p:nvPr/>
        </p:nvSpPr>
        <p:spPr>
          <a:xfrm>
            <a:off x="406044" y="139972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22D6B08-9A3E-4CA1-92A2-49AE97FEDAB0}"/>
              </a:ext>
            </a:extLst>
          </p:cNvPr>
          <p:cNvGrpSpPr/>
          <p:nvPr/>
        </p:nvGrpSpPr>
        <p:grpSpPr>
          <a:xfrm>
            <a:off x="684960" y="1928701"/>
            <a:ext cx="875707" cy="881931"/>
            <a:chOff x="1952095" y="1882910"/>
            <a:chExt cx="1255577" cy="1264501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B685902-47C2-469D-B76C-D960D3233C46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35C03E-01B4-42C9-8457-A8B295B3152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17F447E-6674-44AD-AFEC-AE54747DEC6A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2905F119-CEEA-41C1-9979-87B49F0ABC4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054650E-960F-4635-9566-6688E5089527}"/>
              </a:ext>
            </a:extLst>
          </p:cNvPr>
          <p:cNvSpPr/>
          <p:nvPr/>
        </p:nvSpPr>
        <p:spPr>
          <a:xfrm>
            <a:off x="4316941" y="139972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110" name="Elbow Connector 10">
            <a:extLst>
              <a:ext uri="{FF2B5EF4-FFF2-40B4-BE49-F238E27FC236}">
                <a16:creationId xmlns:a16="http://schemas.microsoft.com/office/drawing/2014/main" id="{B2905623-873C-4C1F-B646-0A37ABD6BC4B}"/>
              </a:ext>
            </a:extLst>
          </p:cNvPr>
          <p:cNvCxnSpPr>
            <a:cxnSpLocks/>
            <a:endCxn id="98" idx="1"/>
          </p:cNvCxnSpPr>
          <p:nvPr/>
        </p:nvCxnSpPr>
        <p:spPr>
          <a:xfrm>
            <a:off x="1560667" y="2012110"/>
            <a:ext cx="3211697" cy="1853432"/>
          </a:xfrm>
          <a:prstGeom prst="bentConnector3">
            <a:avLst>
              <a:gd name="adj1" fmla="val 73247"/>
            </a:avLst>
          </a:prstGeom>
          <a:ln w="15875">
            <a:solidFill>
              <a:schemeClr val="tx2"/>
            </a:solidFill>
            <a:headEnd type="arrow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A81022F-1658-476C-8B0D-D823C6404D82}"/>
              </a:ext>
            </a:extLst>
          </p:cNvPr>
          <p:cNvGrpSpPr/>
          <p:nvPr/>
        </p:nvGrpSpPr>
        <p:grpSpPr>
          <a:xfrm>
            <a:off x="1159141" y="3548005"/>
            <a:ext cx="923100" cy="720531"/>
            <a:chOff x="3499528" y="4337280"/>
            <a:chExt cx="1059508" cy="827004"/>
          </a:xfrm>
        </p:grpSpPr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959ED86-FD13-430F-BDBA-1D8BD0CEB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DAAB0766-F07C-4485-A5C3-0476248F9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CADAE7C8-6F86-4CE8-B33C-BE98159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1C6C25E0-1A98-4688-AAD7-3F8F825286C2}"/>
              </a:ext>
            </a:extLst>
          </p:cNvPr>
          <p:cNvSpPr txBox="1"/>
          <p:nvPr/>
        </p:nvSpPr>
        <p:spPr>
          <a:xfrm flipH="1">
            <a:off x="1184268" y="1277043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1B87F73-5528-4DBD-B2DD-F7351B0EC64B}"/>
              </a:ext>
            </a:extLst>
          </p:cNvPr>
          <p:cNvGrpSpPr/>
          <p:nvPr/>
        </p:nvGrpSpPr>
        <p:grpSpPr>
          <a:xfrm>
            <a:off x="6774345" y="1623528"/>
            <a:ext cx="1367416" cy="1098005"/>
            <a:chOff x="6371885" y="1345145"/>
            <a:chExt cx="1080137" cy="728199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0792133F-6CDB-4C12-B7A0-EF8E3300B67B}"/>
                </a:ext>
              </a:extLst>
            </p:cNvPr>
            <p:cNvGrpSpPr/>
            <p:nvPr/>
          </p:nvGrpSpPr>
          <p:grpSpPr>
            <a:xfrm>
              <a:off x="6371885" y="1345145"/>
              <a:ext cx="915209" cy="728199"/>
              <a:chOff x="4116245" y="3789942"/>
              <a:chExt cx="773606" cy="615532"/>
            </a:xfrm>
          </p:grpSpPr>
          <p:pic>
            <p:nvPicPr>
              <p:cNvPr id="80" name="Picture 79" descr="https://stevenjeffrey.files.wordpress.com/2015/01/image00115.png">
                <a:extLst>
                  <a:ext uri="{FF2B5EF4-FFF2-40B4-BE49-F238E27FC236}">
                    <a16:creationId xmlns:a16="http://schemas.microsoft.com/office/drawing/2014/main" id="{D06BC865-7AF1-4B51-BE0C-6329DC603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1056" y="3919101"/>
                <a:ext cx="391816" cy="2350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A50254C0-1853-4E69-9B7E-D88AD6814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6245" y="4079826"/>
                <a:ext cx="607793" cy="325648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B8E26AD1-32D1-43A3-BB59-4BA611EA6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1257" y="3789942"/>
                <a:ext cx="398594" cy="123564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0BE87031-0138-412F-BF11-D429559A7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6666" y="1761578"/>
              <a:ext cx="295356" cy="262867"/>
            </a:xfrm>
            <a:prstGeom prst="rect">
              <a:avLst/>
            </a:prstGeom>
          </p:spPr>
        </p:pic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892DD265-5AA4-4751-98BD-D94770244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683" y="2012110"/>
            <a:ext cx="2071831" cy="1638964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42" dirty="0">
              <a:solidFill>
                <a:schemeClr val="lt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3E1145C-2275-45AA-BC01-0ADEB317B7A2}"/>
              </a:ext>
            </a:extLst>
          </p:cNvPr>
          <p:cNvSpPr/>
          <p:nvPr/>
        </p:nvSpPr>
        <p:spPr>
          <a:xfrm>
            <a:off x="6498385" y="2932101"/>
            <a:ext cx="79375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Azure proxy</a:t>
            </a:r>
          </a:p>
          <a:p>
            <a:pPr algn="ctr"/>
            <a:r>
              <a:rPr lang="en-US" sz="8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(optional)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BC2C3A5-4823-49B5-AF9B-AD9A023E877B}"/>
              </a:ext>
            </a:extLst>
          </p:cNvPr>
          <p:cNvGrpSpPr/>
          <p:nvPr/>
        </p:nvGrpSpPr>
        <p:grpSpPr>
          <a:xfrm>
            <a:off x="6649848" y="2450205"/>
            <a:ext cx="1753604" cy="765260"/>
            <a:chOff x="6708707" y="2430977"/>
            <a:chExt cx="1753604" cy="765260"/>
          </a:xfrm>
        </p:grpSpPr>
        <p:pic>
          <p:nvPicPr>
            <p:cNvPr id="84" name="Picture 83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17D40695-35CB-4DBA-9784-31647CAE4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6964" y="2433137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4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F9F68B08-0669-4914-AB6F-05CC53409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973" y="2430977"/>
              <a:ext cx="353686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6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11F24CD0-2C09-44FC-A2A2-306E717FB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623" y="2430977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87" descr="\\amust.local\spb\Marketing\Graphics\Working\DIAGRAMS\Technical_Diagrams\veeam_icons\png\bridge.png">
              <a:extLst>
                <a:ext uri="{FF2B5EF4-FFF2-40B4-BE49-F238E27FC236}">
                  <a16:creationId xmlns:a16="http://schemas.microsoft.com/office/drawing/2014/main" id="{8D81E205-9770-41EA-AE19-E02B117F5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8707" y="2430977"/>
              <a:ext cx="490831" cy="49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91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238DABF5-854E-4C25-BB30-9D9E9B3534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7022" y="2842282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108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934733FA-86C3-4216-8A5E-1790E188D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7823" y="2840260"/>
              <a:ext cx="353686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10" descr="\\amust.local\spb\Marketing\Graphics\Working\DIAGRAMS\Technical_Diagrams\veeam_icons\png\virtual machine.png">
              <a:extLst>
                <a:ext uri="{FF2B5EF4-FFF2-40B4-BE49-F238E27FC236}">
                  <a16:creationId xmlns:a16="http://schemas.microsoft.com/office/drawing/2014/main" id="{B6FE35B5-ED81-424E-9D27-86FC7F26AF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8623" y="2840260"/>
              <a:ext cx="353688" cy="353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6CEA046-54B6-4835-BF39-C6426074B6E4}"/>
              </a:ext>
            </a:extLst>
          </p:cNvPr>
          <p:cNvCxnSpPr>
            <a:stCxn id="98" idx="3"/>
            <a:endCxn id="83" idx="1"/>
          </p:cNvCxnSpPr>
          <p:nvPr/>
        </p:nvCxnSpPr>
        <p:spPr>
          <a:xfrm flipV="1">
            <a:off x="5340428" y="2831592"/>
            <a:ext cx="1160255" cy="1033950"/>
          </a:xfrm>
          <a:prstGeom prst="bentConnector3">
            <a:avLst/>
          </a:prstGeom>
          <a:ln w="19050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6946058-79F4-458F-96AC-6BC3928706FA}"/>
              </a:ext>
            </a:extLst>
          </p:cNvPr>
          <p:cNvSpPr txBox="1"/>
          <p:nvPr/>
        </p:nvSpPr>
        <p:spPr>
          <a:xfrm>
            <a:off x="2922318" y="1656210"/>
            <a:ext cx="98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otham Rounded Book"/>
                <a:ea typeface="Tahoma" charset="0"/>
                <a:cs typeface="Tahoma" charset="0"/>
              </a:rPr>
              <a:t>AHV agentless</a:t>
            </a:r>
          </a:p>
          <a:p>
            <a:pPr algn="ctr"/>
            <a:r>
              <a:rPr lang="en-US" sz="900" dirty="0">
                <a:latin typeface="Gotham Rounded Book"/>
                <a:ea typeface="Tahoma" charset="0"/>
                <a:cs typeface="Tahoma" charset="0"/>
              </a:rPr>
              <a:t>backups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D8FFA59-0B93-435A-A366-5217D8BD6C55}"/>
              </a:ext>
            </a:extLst>
          </p:cNvPr>
          <p:cNvSpPr txBox="1"/>
          <p:nvPr/>
        </p:nvSpPr>
        <p:spPr>
          <a:xfrm flipH="1">
            <a:off x="4810020" y="1277043"/>
            <a:ext cx="492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2B973AA-D368-40CC-91A1-DC0EC7DB0962}"/>
              </a:ext>
            </a:extLst>
          </p:cNvPr>
          <p:cNvSpPr txBox="1"/>
          <p:nvPr/>
        </p:nvSpPr>
        <p:spPr>
          <a:xfrm flipH="1">
            <a:off x="6977633" y="1881009"/>
            <a:ext cx="11179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559182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7E7803-B5E4-4843-B500-62D1F13C3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altLang="ko-KR" sz="3600" dirty="0"/>
              <a:t>AHV integration — </a:t>
            </a:r>
            <a:r>
              <a:rPr lang="en-US" altLang="ko-KR" sz="3600" dirty="0" err="1"/>
              <a:t>Veeam</a:t>
            </a:r>
            <a:r>
              <a:rPr lang="en-US" altLang="ko-KR" sz="3600" dirty="0"/>
              <a:t> Agents</a:t>
            </a:r>
            <a:endParaRPr lang="en-US" sz="3600" dirty="0"/>
          </a:p>
        </p:txBody>
      </p:sp>
      <p:sp>
        <p:nvSpPr>
          <p:cNvPr id="24" name="Triangle 13">
            <a:extLst>
              <a:ext uri="{FF2B5EF4-FFF2-40B4-BE49-F238E27FC236}">
                <a16:creationId xmlns:a16="http://schemas.microsoft.com/office/drawing/2014/main" id="{DD666D12-B926-4271-9709-01CEA76786E8}"/>
              </a:ext>
            </a:extLst>
          </p:cNvPr>
          <p:cNvSpPr/>
          <p:nvPr/>
        </p:nvSpPr>
        <p:spPr>
          <a:xfrm flipV="1">
            <a:off x="684962" y="3158252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25" name="Rectangle 90">
            <a:extLst>
              <a:ext uri="{FF2B5EF4-FFF2-40B4-BE49-F238E27FC236}">
                <a16:creationId xmlns:a16="http://schemas.microsoft.com/office/drawing/2014/main" id="{664401D9-D854-4BF6-B119-E4F41054C8ED}"/>
              </a:ext>
            </a:extLst>
          </p:cNvPr>
          <p:cNvSpPr/>
          <p:nvPr/>
        </p:nvSpPr>
        <p:spPr>
          <a:xfrm>
            <a:off x="684957" y="2884403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26" name="Picture 92">
            <a:extLst>
              <a:ext uri="{FF2B5EF4-FFF2-40B4-BE49-F238E27FC236}">
                <a16:creationId xmlns:a16="http://schemas.microsoft.com/office/drawing/2014/main" id="{1A3CFBBD-7F42-4875-ADED-A80FD2A70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1" y="2180268"/>
            <a:ext cx="405766" cy="4057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D2FE368-F9F2-4A07-BE93-1358D9B2456F}"/>
              </a:ext>
            </a:extLst>
          </p:cNvPr>
          <p:cNvSpPr txBox="1"/>
          <p:nvPr/>
        </p:nvSpPr>
        <p:spPr>
          <a:xfrm>
            <a:off x="1649105" y="2568061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28" name="Group 94">
            <a:extLst>
              <a:ext uri="{FF2B5EF4-FFF2-40B4-BE49-F238E27FC236}">
                <a16:creationId xmlns:a16="http://schemas.microsoft.com/office/drawing/2014/main" id="{BCAEA093-74C9-4EAA-9CB8-F7CCBDACFE93}"/>
              </a:ext>
            </a:extLst>
          </p:cNvPr>
          <p:cNvGrpSpPr/>
          <p:nvPr/>
        </p:nvGrpSpPr>
        <p:grpSpPr>
          <a:xfrm>
            <a:off x="4369611" y="2025542"/>
            <a:ext cx="1295934" cy="2451900"/>
            <a:chOff x="7215725" y="2329403"/>
            <a:chExt cx="1858092" cy="3515502"/>
          </a:xfrm>
        </p:grpSpPr>
        <p:grpSp>
          <p:nvGrpSpPr>
            <p:cNvPr id="29" name="Group 95">
              <a:extLst>
                <a:ext uri="{FF2B5EF4-FFF2-40B4-BE49-F238E27FC236}">
                  <a16:creationId xmlns:a16="http://schemas.microsoft.com/office/drawing/2014/main" id="{D980CB26-8CEB-41D4-9B1B-FB621DBBC5A5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33" name="Picture 99">
                <a:extLst>
                  <a:ext uri="{FF2B5EF4-FFF2-40B4-BE49-F238E27FC236}">
                    <a16:creationId xmlns:a16="http://schemas.microsoft.com/office/drawing/2014/main" id="{BEDE3881-195A-4AB9-BBA3-41FA348EA9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07A1326-BB49-4E0F-B3D9-7981A3CB1336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30" name="Group 96">
              <a:extLst>
                <a:ext uri="{FF2B5EF4-FFF2-40B4-BE49-F238E27FC236}">
                  <a16:creationId xmlns:a16="http://schemas.microsoft.com/office/drawing/2014/main" id="{0968DB68-E0E3-4F8C-8171-CE28943E343A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31" name="Picture 111">
                <a:extLst>
                  <a:ext uri="{FF2B5EF4-FFF2-40B4-BE49-F238E27FC236}">
                    <a16:creationId xmlns:a16="http://schemas.microsoft.com/office/drawing/2014/main" id="{03927C1B-5311-44B2-B93D-66B25C332F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B258F7-8A5B-42C4-832A-17B62C773658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35" name="Rectangle 101">
            <a:extLst>
              <a:ext uri="{FF2B5EF4-FFF2-40B4-BE49-F238E27FC236}">
                <a16:creationId xmlns:a16="http://schemas.microsoft.com/office/drawing/2014/main" id="{B469873D-0A4E-4919-96BD-B4A5355D1645}"/>
              </a:ext>
            </a:extLst>
          </p:cNvPr>
          <p:cNvSpPr/>
          <p:nvPr/>
        </p:nvSpPr>
        <p:spPr>
          <a:xfrm>
            <a:off x="406044" y="1399720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36" name="Group 102">
            <a:extLst>
              <a:ext uri="{FF2B5EF4-FFF2-40B4-BE49-F238E27FC236}">
                <a16:creationId xmlns:a16="http://schemas.microsoft.com/office/drawing/2014/main" id="{80AAFE97-10F1-4AAB-A8BD-DF6751471E6E}"/>
              </a:ext>
            </a:extLst>
          </p:cNvPr>
          <p:cNvGrpSpPr/>
          <p:nvPr/>
        </p:nvGrpSpPr>
        <p:grpSpPr>
          <a:xfrm>
            <a:off x="684960" y="1928701"/>
            <a:ext cx="875707" cy="881931"/>
            <a:chOff x="1952095" y="1882910"/>
            <a:chExt cx="1255577" cy="1264501"/>
          </a:xfrm>
        </p:grpSpPr>
        <p:sp>
          <p:nvSpPr>
            <p:cNvPr id="37" name="Rectangle 103">
              <a:extLst>
                <a:ext uri="{FF2B5EF4-FFF2-40B4-BE49-F238E27FC236}">
                  <a16:creationId xmlns:a16="http://schemas.microsoft.com/office/drawing/2014/main" id="{529B7276-FAD4-4A12-B19B-FE7BF9D6EDA8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38" name="Rectangle 104">
              <a:extLst>
                <a:ext uri="{FF2B5EF4-FFF2-40B4-BE49-F238E27FC236}">
                  <a16:creationId xmlns:a16="http://schemas.microsoft.com/office/drawing/2014/main" id="{E678C909-7BCA-454D-BA42-1EDDC79787D2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39" name="Rectangle 105">
              <a:extLst>
                <a:ext uri="{FF2B5EF4-FFF2-40B4-BE49-F238E27FC236}">
                  <a16:creationId xmlns:a16="http://schemas.microsoft.com/office/drawing/2014/main" id="{CAA84994-908C-49CC-8C3C-528A368980A7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40" name="Rectangle 106">
              <a:extLst>
                <a:ext uri="{FF2B5EF4-FFF2-40B4-BE49-F238E27FC236}">
                  <a16:creationId xmlns:a16="http://schemas.microsoft.com/office/drawing/2014/main" id="{6EED2102-E76C-40B9-8E9E-99458FE75192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41" name="Rectangle 107">
            <a:extLst>
              <a:ext uri="{FF2B5EF4-FFF2-40B4-BE49-F238E27FC236}">
                <a16:creationId xmlns:a16="http://schemas.microsoft.com/office/drawing/2014/main" id="{118D91AF-20DE-4078-96BD-8746E756C504}"/>
              </a:ext>
            </a:extLst>
          </p:cNvPr>
          <p:cNvSpPr/>
          <p:nvPr/>
        </p:nvSpPr>
        <p:spPr>
          <a:xfrm>
            <a:off x="4316941" y="1399721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42" name="Elbow Connector 10">
            <a:extLst>
              <a:ext uri="{FF2B5EF4-FFF2-40B4-BE49-F238E27FC236}">
                <a16:creationId xmlns:a16="http://schemas.microsoft.com/office/drawing/2014/main" id="{E6C3EE65-17FF-4F8C-A286-4272F84CE550}"/>
              </a:ext>
            </a:extLst>
          </p:cNvPr>
          <p:cNvCxnSpPr>
            <a:cxnSpLocks/>
            <a:stCxn id="26" idx="3"/>
            <a:endCxn id="31" idx="1"/>
          </p:cNvCxnSpPr>
          <p:nvPr/>
        </p:nvCxnSpPr>
        <p:spPr>
          <a:xfrm>
            <a:off x="2499957" y="2383151"/>
            <a:ext cx="2272407" cy="1482391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114">
            <a:extLst>
              <a:ext uri="{FF2B5EF4-FFF2-40B4-BE49-F238E27FC236}">
                <a16:creationId xmlns:a16="http://schemas.microsoft.com/office/drawing/2014/main" id="{53EBE335-4C3F-40F5-8F37-C4FF38CAD4CD}"/>
              </a:ext>
            </a:extLst>
          </p:cNvPr>
          <p:cNvGrpSpPr/>
          <p:nvPr/>
        </p:nvGrpSpPr>
        <p:grpSpPr>
          <a:xfrm>
            <a:off x="1159141" y="3548005"/>
            <a:ext cx="923100" cy="720531"/>
            <a:chOff x="3499528" y="4337280"/>
            <a:chExt cx="1059508" cy="827004"/>
          </a:xfrm>
        </p:grpSpPr>
        <p:pic>
          <p:nvPicPr>
            <p:cNvPr id="44" name="Picture 115">
              <a:extLst>
                <a:ext uri="{FF2B5EF4-FFF2-40B4-BE49-F238E27FC236}">
                  <a16:creationId xmlns:a16="http://schemas.microsoft.com/office/drawing/2014/main" id="{55424486-9BB7-4ECC-A49D-F3DFE1506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45" name="Picture 116">
              <a:extLst>
                <a:ext uri="{FF2B5EF4-FFF2-40B4-BE49-F238E27FC236}">
                  <a16:creationId xmlns:a16="http://schemas.microsoft.com/office/drawing/2014/main" id="{0D9C6065-41A0-4339-ADC4-AFE8082CD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46" name="Picture 117">
              <a:extLst>
                <a:ext uri="{FF2B5EF4-FFF2-40B4-BE49-F238E27FC236}">
                  <a16:creationId xmlns:a16="http://schemas.microsoft.com/office/drawing/2014/main" id="{8672ED9A-B000-479A-B3ED-620BF54D9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ED02DB5-38A0-4CAD-92F6-9447C1D0B6B5}"/>
              </a:ext>
            </a:extLst>
          </p:cNvPr>
          <p:cNvSpPr txBox="1"/>
          <p:nvPr/>
        </p:nvSpPr>
        <p:spPr>
          <a:xfrm flipH="1">
            <a:off x="1184268" y="1277043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C81BBC-F99D-43B3-9EA0-00A34E1577E3}"/>
              </a:ext>
            </a:extLst>
          </p:cNvPr>
          <p:cNvSpPr txBox="1"/>
          <p:nvPr/>
        </p:nvSpPr>
        <p:spPr>
          <a:xfrm>
            <a:off x="3068862" y="2080289"/>
            <a:ext cx="989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Gotham Rounded Book"/>
                <a:ea typeface="Tahoma" charset="0"/>
                <a:cs typeface="Tahoma" charset="0"/>
              </a:rPr>
              <a:t>AHV agentless</a:t>
            </a:r>
          </a:p>
          <a:p>
            <a:pPr algn="ctr"/>
            <a:r>
              <a:rPr lang="en-US" sz="900" dirty="0">
                <a:latin typeface="Gotham Rounded Book"/>
                <a:ea typeface="Tahoma" charset="0"/>
                <a:cs typeface="Tahoma" charset="0"/>
              </a:rPr>
              <a:t>backups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49C2AA-E3FC-49FF-ACF7-43F9EB036BFD}"/>
              </a:ext>
            </a:extLst>
          </p:cNvPr>
          <p:cNvSpPr txBox="1"/>
          <p:nvPr/>
        </p:nvSpPr>
        <p:spPr>
          <a:xfrm flipH="1">
            <a:off x="4810020" y="1277043"/>
            <a:ext cx="492752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grpSp>
        <p:nvGrpSpPr>
          <p:cNvPr id="50" name="Group 2">
            <a:extLst>
              <a:ext uri="{FF2B5EF4-FFF2-40B4-BE49-F238E27FC236}">
                <a16:creationId xmlns:a16="http://schemas.microsoft.com/office/drawing/2014/main" id="{E06355F8-0D42-4C41-BFAA-4264378C1553}"/>
              </a:ext>
            </a:extLst>
          </p:cNvPr>
          <p:cNvGrpSpPr/>
          <p:nvPr/>
        </p:nvGrpSpPr>
        <p:grpSpPr>
          <a:xfrm>
            <a:off x="5340428" y="1277043"/>
            <a:ext cx="3232086" cy="3386397"/>
            <a:chOff x="5340428" y="1277043"/>
            <a:chExt cx="3232086" cy="3386397"/>
          </a:xfrm>
        </p:grpSpPr>
        <p:grpSp>
          <p:nvGrpSpPr>
            <p:cNvPr id="51" name="Group 76">
              <a:extLst>
                <a:ext uri="{FF2B5EF4-FFF2-40B4-BE49-F238E27FC236}">
                  <a16:creationId xmlns:a16="http://schemas.microsoft.com/office/drawing/2014/main" id="{E6BC5198-ED19-4A6E-9647-52965E16435D}"/>
                </a:ext>
              </a:extLst>
            </p:cNvPr>
            <p:cNvGrpSpPr/>
            <p:nvPr/>
          </p:nvGrpSpPr>
          <p:grpSpPr>
            <a:xfrm>
              <a:off x="6788575" y="1623528"/>
              <a:ext cx="1367416" cy="1098005"/>
              <a:chOff x="6371885" y="1345145"/>
              <a:chExt cx="1080137" cy="728199"/>
            </a:xfrm>
          </p:grpSpPr>
          <p:grpSp>
            <p:nvGrpSpPr>
              <p:cNvPr id="71" name="Group 77">
                <a:extLst>
                  <a:ext uri="{FF2B5EF4-FFF2-40B4-BE49-F238E27FC236}">
                    <a16:creationId xmlns:a16="http://schemas.microsoft.com/office/drawing/2014/main" id="{799EA352-D115-4D10-A794-80B5F48F8725}"/>
                  </a:ext>
                </a:extLst>
              </p:cNvPr>
              <p:cNvGrpSpPr/>
              <p:nvPr/>
            </p:nvGrpSpPr>
            <p:grpSpPr>
              <a:xfrm>
                <a:off x="6371885" y="1345145"/>
                <a:ext cx="915209" cy="728199"/>
                <a:chOff x="4116245" y="3789942"/>
                <a:chExt cx="773606" cy="615532"/>
              </a:xfrm>
            </p:grpSpPr>
            <p:pic>
              <p:nvPicPr>
                <p:cNvPr id="73" name="Picture 79" descr="https://stevenjeffrey.files.wordpress.com/2015/01/image00115.png">
                  <a:extLst>
                    <a:ext uri="{FF2B5EF4-FFF2-40B4-BE49-F238E27FC236}">
                      <a16:creationId xmlns:a16="http://schemas.microsoft.com/office/drawing/2014/main" id="{4DD084AD-3FD5-47B5-BF46-DC5C6BB7CB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81056" y="3919101"/>
                  <a:ext cx="391816" cy="2350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4" name="Picture 80">
                  <a:extLst>
                    <a:ext uri="{FF2B5EF4-FFF2-40B4-BE49-F238E27FC236}">
                      <a16:creationId xmlns:a16="http://schemas.microsoft.com/office/drawing/2014/main" id="{AA5E2F36-A166-4144-911E-91DE9D89D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6245" y="4079826"/>
                  <a:ext cx="607793" cy="325648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75" name="Picture 81">
                  <a:extLst>
                    <a:ext uri="{FF2B5EF4-FFF2-40B4-BE49-F238E27FC236}">
                      <a16:creationId xmlns:a16="http://schemas.microsoft.com/office/drawing/2014/main" id="{5F4595FD-63F9-40E6-94C4-EC5636947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screen">
                  <a:biLevel thresh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1257" y="3789942"/>
                  <a:ext cx="398594" cy="12356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pic>
            <p:nvPicPr>
              <p:cNvPr id="72" name="Picture 78">
                <a:extLst>
                  <a:ext uri="{FF2B5EF4-FFF2-40B4-BE49-F238E27FC236}">
                    <a16:creationId xmlns:a16="http://schemas.microsoft.com/office/drawing/2014/main" id="{8B7629C4-026D-4B8C-9A26-0231FCF71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56666" y="1761578"/>
                <a:ext cx="295356" cy="262867"/>
              </a:xfrm>
              <a:prstGeom prst="rect">
                <a:avLst/>
              </a:prstGeom>
            </p:spPr>
          </p:pic>
        </p:grpSp>
        <p:sp>
          <p:nvSpPr>
            <p:cNvPr id="52" name="Rectangle 82">
              <a:extLst>
                <a:ext uri="{FF2B5EF4-FFF2-40B4-BE49-F238E27FC236}">
                  <a16:creationId xmlns:a16="http://schemas.microsoft.com/office/drawing/2014/main" id="{BAF76B3A-D7C5-43DF-917D-912455E22A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0683" y="1399720"/>
              <a:ext cx="2071831" cy="326372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42" dirty="0">
                <a:solidFill>
                  <a:schemeClr val="lt1"/>
                </a:solidFill>
              </a:endParaRPr>
            </a:p>
          </p:txBody>
        </p:sp>
        <p:cxnSp>
          <p:nvCxnSpPr>
            <p:cNvPr id="53" name="Connector: Elbow 4">
              <a:extLst>
                <a:ext uri="{FF2B5EF4-FFF2-40B4-BE49-F238E27FC236}">
                  <a16:creationId xmlns:a16="http://schemas.microsoft.com/office/drawing/2014/main" id="{9A2A8B6C-D1AB-4A3A-8DA7-DBC438FFF916}"/>
                </a:ext>
              </a:extLst>
            </p:cNvPr>
            <p:cNvCxnSpPr>
              <a:cxnSpLocks/>
              <a:stCxn id="31" idx="3"/>
              <a:endCxn id="52" idx="1"/>
            </p:cNvCxnSpPr>
            <p:nvPr/>
          </p:nvCxnSpPr>
          <p:spPr>
            <a:xfrm flipV="1">
              <a:off x="5340428" y="3031580"/>
              <a:ext cx="1160255" cy="833962"/>
            </a:xfrm>
            <a:prstGeom prst="bentConnector3">
              <a:avLst/>
            </a:prstGeom>
            <a:ln w="15875">
              <a:solidFill>
                <a:schemeClr val="tx2"/>
              </a:solidFill>
              <a:headEnd type="arrow" w="med" len="sm"/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E242D4D-E9F3-4830-AB66-110BD48D1203}"/>
                </a:ext>
              </a:extLst>
            </p:cNvPr>
            <p:cNvSpPr txBox="1"/>
            <p:nvPr/>
          </p:nvSpPr>
          <p:spPr>
            <a:xfrm flipH="1">
              <a:off x="7009014" y="1277043"/>
              <a:ext cx="105516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 rtlCol="0" anchor="ctr">
              <a:spAutoFit/>
            </a:bodyPr>
            <a:lstStyle/>
            <a:p>
              <a:pPr algn="ctr"/>
              <a:r>
                <a:rPr lang="en-US" sz="1000" dirty="0"/>
                <a:t>Veeam Agents</a:t>
              </a:r>
            </a:p>
          </p:txBody>
        </p:sp>
        <p:grpSp>
          <p:nvGrpSpPr>
            <p:cNvPr id="55" name="Group 14">
              <a:extLst>
                <a:ext uri="{FF2B5EF4-FFF2-40B4-BE49-F238E27FC236}">
                  <a16:creationId xmlns:a16="http://schemas.microsoft.com/office/drawing/2014/main" id="{5B2203B8-F702-43A2-95DC-3697D3405E31}"/>
                </a:ext>
              </a:extLst>
            </p:cNvPr>
            <p:cNvGrpSpPr/>
            <p:nvPr/>
          </p:nvGrpSpPr>
          <p:grpSpPr>
            <a:xfrm>
              <a:off x="7179910" y="2174772"/>
              <a:ext cx="775173" cy="874492"/>
              <a:chOff x="7149012" y="1987795"/>
              <a:chExt cx="775173" cy="874492"/>
            </a:xfrm>
          </p:grpSpPr>
          <p:pic>
            <p:nvPicPr>
              <p:cNvPr id="67" name="Picture 270">
                <a:extLst>
                  <a:ext uri="{FF2B5EF4-FFF2-40B4-BE49-F238E27FC236}">
                    <a16:creationId xmlns:a16="http://schemas.microsoft.com/office/drawing/2014/main" id="{C9CBCB03-FB16-4B92-9AEE-0EE4804BBE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51559" y="2220330"/>
                <a:ext cx="770078" cy="203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8" name="Picture 270">
                <a:extLst>
                  <a:ext uri="{FF2B5EF4-FFF2-40B4-BE49-F238E27FC236}">
                    <a16:creationId xmlns:a16="http://schemas.microsoft.com/office/drawing/2014/main" id="{ED25A0CA-BD97-4890-9920-EEA8E67CC3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51559" y="2441067"/>
                <a:ext cx="770078" cy="203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270">
                <a:extLst>
                  <a:ext uri="{FF2B5EF4-FFF2-40B4-BE49-F238E27FC236}">
                    <a16:creationId xmlns:a16="http://schemas.microsoft.com/office/drawing/2014/main" id="{144FE0F0-A811-4CB0-86EC-8CF7E4F6A3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7151559" y="2658987"/>
                <a:ext cx="770078" cy="203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D053CA8-EAFE-4C0F-962A-949EB63663BC}"/>
                  </a:ext>
                </a:extLst>
              </p:cNvPr>
              <p:cNvSpPr txBox="1"/>
              <p:nvPr/>
            </p:nvSpPr>
            <p:spPr>
              <a:xfrm>
                <a:off x="7149012" y="1987795"/>
                <a:ext cx="77517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+mj-lt"/>
                    <a:ea typeface="Tahoma" charset="0"/>
                    <a:cs typeface="Tahoma" charset="0"/>
                  </a:rPr>
                  <a:t>Physical</a:t>
                </a:r>
              </a:p>
            </p:txBody>
          </p:sp>
        </p:grpSp>
        <p:grpSp>
          <p:nvGrpSpPr>
            <p:cNvPr id="56" name="Group 13">
              <a:extLst>
                <a:ext uri="{FF2B5EF4-FFF2-40B4-BE49-F238E27FC236}">
                  <a16:creationId xmlns:a16="http://schemas.microsoft.com/office/drawing/2014/main" id="{3BC93DA0-854B-4B9C-A727-C118B280F185}"/>
                </a:ext>
              </a:extLst>
            </p:cNvPr>
            <p:cNvGrpSpPr/>
            <p:nvPr/>
          </p:nvGrpSpPr>
          <p:grpSpPr>
            <a:xfrm>
              <a:off x="7081663" y="1634408"/>
              <a:ext cx="971666" cy="461244"/>
              <a:chOff x="7186613" y="471284"/>
              <a:chExt cx="1185862" cy="562921"/>
            </a:xfrm>
          </p:grpSpPr>
          <p:pic>
            <p:nvPicPr>
              <p:cNvPr id="63" name="Picture 7">
                <a:extLst>
                  <a:ext uri="{FF2B5EF4-FFF2-40B4-BE49-F238E27FC236}">
                    <a16:creationId xmlns:a16="http://schemas.microsoft.com/office/drawing/2014/main" id="{34033796-F0FD-4080-8E77-645C756075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59667" y="554807"/>
                <a:ext cx="407463" cy="407463"/>
              </a:xfrm>
              <a:prstGeom prst="rect">
                <a:avLst/>
              </a:prstGeom>
            </p:spPr>
          </p:pic>
          <p:pic>
            <p:nvPicPr>
              <p:cNvPr id="64" name="Picture 9">
                <a:extLst>
                  <a:ext uri="{FF2B5EF4-FFF2-40B4-BE49-F238E27FC236}">
                    <a16:creationId xmlns:a16="http://schemas.microsoft.com/office/drawing/2014/main" id="{EE25D841-75D4-43AD-AD1F-201CF8A5B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88670" y="560390"/>
                <a:ext cx="407463" cy="407463"/>
              </a:xfrm>
              <a:prstGeom prst="rect">
                <a:avLst/>
              </a:prstGeom>
            </p:spPr>
          </p:pic>
          <p:sp>
            <p:nvSpPr>
              <p:cNvPr id="65" name="Rectangle 10">
                <a:extLst>
                  <a:ext uri="{FF2B5EF4-FFF2-40B4-BE49-F238E27FC236}">
                    <a16:creationId xmlns:a16="http://schemas.microsoft.com/office/drawing/2014/main" id="{591AB31B-866D-434B-A2AA-E990EC0B65BD}"/>
                  </a:ext>
                </a:extLst>
              </p:cNvPr>
              <p:cNvSpPr/>
              <p:nvPr/>
            </p:nvSpPr>
            <p:spPr bwMode="auto">
              <a:xfrm>
                <a:off x="7186613" y="471284"/>
                <a:ext cx="1185862" cy="562921"/>
              </a:xfrm>
              <a:prstGeom prst="rect">
                <a:avLst/>
              </a:prstGeom>
              <a:noFill/>
              <a:ln w="158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66" name="Straight Connector 12">
                <a:extLst>
                  <a:ext uri="{FF2B5EF4-FFF2-40B4-BE49-F238E27FC236}">
                    <a16:creationId xmlns:a16="http://schemas.microsoft.com/office/drawing/2014/main" id="{5D981C14-625E-4D38-8798-4030DF902671}"/>
                  </a:ext>
                </a:extLst>
              </p:cNvPr>
              <p:cNvCxnSpPr/>
              <p:nvPr/>
            </p:nvCxnSpPr>
            <p:spPr>
              <a:xfrm>
                <a:off x="7782081" y="558218"/>
                <a:ext cx="0" cy="388163"/>
              </a:xfrm>
              <a:prstGeom prst="line">
                <a:avLst/>
              </a:prstGeom>
              <a:ln w="15875">
                <a:solidFill>
                  <a:schemeClr val="bg1">
                    <a:lumMod val="75000"/>
                  </a:schemeClr>
                </a:solidFill>
                <a:tailEnd type="non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17">
              <a:extLst>
                <a:ext uri="{FF2B5EF4-FFF2-40B4-BE49-F238E27FC236}">
                  <a16:creationId xmlns:a16="http://schemas.microsoft.com/office/drawing/2014/main" id="{C4EBBC38-ACDB-4172-8EDA-BC91127E409E}"/>
                </a:ext>
              </a:extLst>
            </p:cNvPr>
            <p:cNvGrpSpPr/>
            <p:nvPr/>
          </p:nvGrpSpPr>
          <p:grpSpPr>
            <a:xfrm>
              <a:off x="6976133" y="3113379"/>
              <a:ext cx="1182727" cy="1383076"/>
              <a:chOff x="6976133" y="3113379"/>
              <a:chExt cx="1182727" cy="1383076"/>
            </a:xfrm>
          </p:grpSpPr>
          <p:grpSp>
            <p:nvGrpSpPr>
              <p:cNvPr id="59" name="Group 15">
                <a:extLst>
                  <a:ext uri="{FF2B5EF4-FFF2-40B4-BE49-F238E27FC236}">
                    <a16:creationId xmlns:a16="http://schemas.microsoft.com/office/drawing/2014/main" id="{E7BA4560-7BCA-4124-A333-539C1ECC856B}"/>
                  </a:ext>
                </a:extLst>
              </p:cNvPr>
              <p:cNvGrpSpPr/>
              <p:nvPr/>
            </p:nvGrpSpPr>
            <p:grpSpPr>
              <a:xfrm>
                <a:off x="6976133" y="3113379"/>
                <a:ext cx="1182727" cy="1383076"/>
                <a:chOff x="6945235" y="2968980"/>
                <a:chExt cx="1182727" cy="1383076"/>
              </a:xfrm>
            </p:grpSpPr>
            <p:pic>
              <p:nvPicPr>
                <p:cNvPr id="61" name="Picture 182">
                  <a:extLst>
                    <a:ext uri="{FF2B5EF4-FFF2-40B4-BE49-F238E27FC236}">
                      <a16:creationId xmlns:a16="http://schemas.microsoft.com/office/drawing/2014/main" id="{845A1D84-C00D-4F0D-B660-E50ED994074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6945235" y="3199812"/>
                  <a:ext cx="1182727" cy="1152244"/>
                </a:xfrm>
                <a:prstGeom prst="rect">
                  <a:avLst/>
                </a:prstGeom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E33AC861-8811-4BA7-99E0-69349C491CF9}"/>
                    </a:ext>
                  </a:extLst>
                </p:cNvPr>
                <p:cNvSpPr txBox="1"/>
                <p:nvPr/>
              </p:nvSpPr>
              <p:spPr>
                <a:xfrm>
                  <a:off x="7149012" y="2968980"/>
                  <a:ext cx="775173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+mj-lt"/>
                      <a:ea typeface="Tahoma" charset="0"/>
                      <a:cs typeface="Tahoma" charset="0"/>
                    </a:rPr>
                    <a:t>Virtual</a:t>
                  </a:r>
                </a:p>
              </p:txBody>
            </p:sp>
          </p:grpSp>
          <p:sp>
            <p:nvSpPr>
              <p:cNvPr id="60" name="Rectangle 16">
                <a:extLst>
                  <a:ext uri="{FF2B5EF4-FFF2-40B4-BE49-F238E27FC236}">
                    <a16:creationId xmlns:a16="http://schemas.microsoft.com/office/drawing/2014/main" id="{87435545-A1CC-4982-843B-8878906A0995}"/>
                  </a:ext>
                </a:extLst>
              </p:cNvPr>
              <p:cNvSpPr/>
              <p:nvPr/>
            </p:nvSpPr>
            <p:spPr bwMode="auto">
              <a:xfrm>
                <a:off x="6976134" y="3646273"/>
                <a:ext cx="1179858" cy="334927"/>
              </a:xfrm>
              <a:prstGeom prst="rect">
                <a:avLst/>
              </a:prstGeom>
              <a:solidFill>
                <a:srgbClr val="F08F0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pc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82D8E9A-EDBC-411F-AC49-EB46C4341329}"/>
                </a:ext>
              </a:extLst>
            </p:cNvPr>
            <p:cNvSpPr txBox="1"/>
            <p:nvPr/>
          </p:nvSpPr>
          <p:spPr>
            <a:xfrm>
              <a:off x="6983620" y="3692826"/>
              <a:ext cx="1179859" cy="215444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pPr algn="ctr" defTabSz="571500">
                <a:defRPr/>
              </a:pPr>
              <a:r>
                <a:rPr lang="en-US" sz="800" kern="0" dirty="0">
                  <a:solidFill>
                    <a:schemeClr val="bg1"/>
                  </a:solidFill>
                  <a:latin typeface="+mj-lt"/>
                </a:rPr>
                <a:t>KVM, </a:t>
              </a:r>
              <a:r>
                <a:rPr lang="en-US" sz="800" kern="0" dirty="0" err="1">
                  <a:solidFill>
                    <a:schemeClr val="bg1"/>
                  </a:solidFill>
                  <a:latin typeface="+mj-lt"/>
                </a:rPr>
                <a:t>XenServer</a:t>
              </a:r>
              <a:r>
                <a:rPr lang="en-US" sz="800" kern="0" dirty="0">
                  <a:solidFill>
                    <a:schemeClr val="bg1"/>
                  </a:solidFill>
                  <a:latin typeface="+mj-lt"/>
                </a:rPr>
                <a:t>, etc.</a:t>
              </a:r>
            </a:p>
          </p:txBody>
        </p:sp>
      </p:grpSp>
      <p:grpSp>
        <p:nvGrpSpPr>
          <p:cNvPr id="76" name="Group 3">
            <a:extLst>
              <a:ext uri="{FF2B5EF4-FFF2-40B4-BE49-F238E27FC236}">
                <a16:creationId xmlns:a16="http://schemas.microsoft.com/office/drawing/2014/main" id="{96DACB8F-89BD-472C-98BC-264C6CF27616}"/>
              </a:ext>
            </a:extLst>
          </p:cNvPr>
          <p:cNvGrpSpPr/>
          <p:nvPr/>
        </p:nvGrpSpPr>
        <p:grpSpPr>
          <a:xfrm>
            <a:off x="466019" y="1765933"/>
            <a:ext cx="4551559" cy="3023712"/>
            <a:chOff x="466019" y="1765933"/>
            <a:chExt cx="4551559" cy="3023712"/>
          </a:xfrm>
        </p:grpSpPr>
        <p:pic>
          <p:nvPicPr>
            <p:cNvPr id="77" name="Picture 68">
              <a:extLst>
                <a:ext uri="{FF2B5EF4-FFF2-40B4-BE49-F238E27FC236}">
                  <a16:creationId xmlns:a16="http://schemas.microsoft.com/office/drawing/2014/main" id="{69F1E873-FC7C-4AF9-A984-E4BDF0CCB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6019" y="1765933"/>
              <a:ext cx="270777" cy="2707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78" name="Connector: Elbow 21">
              <a:extLst>
                <a:ext uri="{FF2B5EF4-FFF2-40B4-BE49-F238E27FC236}">
                  <a16:creationId xmlns:a16="http://schemas.microsoft.com/office/drawing/2014/main" id="{336B4401-7894-46FE-9717-71E0DE401556}"/>
                </a:ext>
              </a:extLst>
            </p:cNvPr>
            <p:cNvCxnSpPr>
              <a:cxnSpLocks/>
              <a:stCxn id="77" idx="2"/>
              <a:endCxn id="32" idx="2"/>
            </p:cNvCxnSpPr>
            <p:nvPr/>
          </p:nvCxnSpPr>
          <p:spPr>
            <a:xfrm rot="16200000" flipH="1">
              <a:off x="1589127" y="1048991"/>
              <a:ext cx="2440732" cy="4416170"/>
            </a:xfrm>
            <a:prstGeom prst="bentConnector3">
              <a:avLst>
                <a:gd name="adj1" fmla="val 113147"/>
              </a:avLst>
            </a:prstGeom>
            <a:ln w="15875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A44AD8C-654A-426C-AA41-AACAADA6086B}"/>
                </a:ext>
              </a:extLst>
            </p:cNvPr>
            <p:cNvSpPr txBox="1"/>
            <p:nvPr/>
          </p:nvSpPr>
          <p:spPr>
            <a:xfrm>
              <a:off x="2922318" y="4420313"/>
              <a:ext cx="989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Gotham Rounded Book"/>
                  <a:ea typeface="Tahoma" charset="0"/>
                  <a:cs typeface="Tahoma" charset="0"/>
                </a:rPr>
                <a:t>App-consistent</a:t>
              </a:r>
            </a:p>
            <a:p>
              <a:pPr algn="ctr"/>
              <a:r>
                <a:rPr lang="en-US" sz="900" dirty="0">
                  <a:latin typeface="Gotham Rounded Book"/>
                  <a:ea typeface="Tahoma" charset="0"/>
                  <a:cs typeface="Tahoma" charset="0"/>
                </a:rPr>
                <a:t>backups</a:t>
              </a:r>
            </a:p>
          </p:txBody>
        </p:sp>
      </p:grpSp>
      <p:cxnSp>
        <p:nvCxnSpPr>
          <p:cNvPr id="80" name="Elbow Connector 10">
            <a:extLst>
              <a:ext uri="{FF2B5EF4-FFF2-40B4-BE49-F238E27FC236}">
                <a16:creationId xmlns:a16="http://schemas.microsoft.com/office/drawing/2014/main" id="{39711092-3BC8-455B-A286-105B5DC25436}"/>
              </a:ext>
            </a:extLst>
          </p:cNvPr>
          <p:cNvCxnSpPr>
            <a:cxnSpLocks/>
            <a:stCxn id="38" idx="3"/>
            <a:endCxn id="26" idx="1"/>
          </p:cNvCxnSpPr>
          <p:nvPr/>
        </p:nvCxnSpPr>
        <p:spPr>
          <a:xfrm>
            <a:off x="1560667" y="2133922"/>
            <a:ext cx="533524" cy="249229"/>
          </a:xfrm>
          <a:prstGeom prst="bentConnector3">
            <a:avLst>
              <a:gd name="adj1" fmla="val 50000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038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E0DF0-B016-AC4E-8E71-C7043B6E0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AHV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171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- Architecture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D5CDCB-F9A1-47E7-AF75-C8CCB46411B5}"/>
              </a:ext>
            </a:extLst>
          </p:cNvPr>
          <p:cNvGrpSpPr/>
          <p:nvPr/>
        </p:nvGrpSpPr>
        <p:grpSpPr>
          <a:xfrm>
            <a:off x="1850334" y="1095375"/>
            <a:ext cx="5312173" cy="3386831"/>
            <a:chOff x="1850334" y="1095375"/>
            <a:chExt cx="5312173" cy="3386831"/>
          </a:xfrm>
        </p:grpSpPr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16308D78-592D-4344-8429-90FF664A40BD}"/>
                </a:ext>
              </a:extLst>
            </p:cNvPr>
            <p:cNvSpPr/>
            <p:nvPr/>
          </p:nvSpPr>
          <p:spPr>
            <a:xfrm flipV="1">
              <a:off x="2129252" y="2977018"/>
              <a:ext cx="1814995" cy="48802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sp>
          <p:nvSpPr>
            <p:cNvPr id="15" name="Rectangle 55">
              <a:extLst>
                <a:ext uri="{FF2B5EF4-FFF2-40B4-BE49-F238E27FC236}">
                  <a16:creationId xmlns:a16="http://schemas.microsoft.com/office/drawing/2014/main" id="{3C98AE12-90C9-46FF-B51D-38C4398ED8F6}"/>
                </a:ext>
              </a:extLst>
            </p:cNvPr>
            <p:cNvSpPr/>
            <p:nvPr/>
          </p:nvSpPr>
          <p:spPr>
            <a:xfrm>
              <a:off x="2129247" y="2703169"/>
              <a:ext cx="1814996" cy="288700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Nutanix AHV</a:t>
              </a:r>
            </a:p>
          </p:txBody>
        </p:sp>
        <p:pic>
          <p:nvPicPr>
            <p:cNvPr id="16" name="Picture 56">
              <a:extLst>
                <a:ext uri="{FF2B5EF4-FFF2-40B4-BE49-F238E27FC236}">
                  <a16:creationId xmlns:a16="http://schemas.microsoft.com/office/drawing/2014/main" id="{866492B1-FE0B-4CF4-A79D-33F846C2F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481" y="1999034"/>
              <a:ext cx="405766" cy="40576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28D613A-1290-4188-8FC3-2C51F7162BDD}"/>
                </a:ext>
              </a:extLst>
            </p:cNvPr>
            <p:cNvSpPr txBox="1"/>
            <p:nvPr/>
          </p:nvSpPr>
          <p:spPr>
            <a:xfrm>
              <a:off x="3093395" y="2386827"/>
              <a:ext cx="1295934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37" dirty="0">
                  <a:latin typeface="Tahoma" charset="0"/>
                  <a:ea typeface="Tahoma" charset="0"/>
                  <a:cs typeface="Tahoma" charset="0"/>
                </a:rPr>
                <a:t>Veeam </a:t>
              </a:r>
            </a:p>
            <a:p>
              <a:pPr algn="ctr"/>
              <a:r>
                <a:rPr lang="en-US" sz="837" dirty="0">
                  <a:latin typeface="Tahoma" charset="0"/>
                  <a:ea typeface="Tahoma" charset="0"/>
                  <a:cs typeface="Tahoma" charset="0"/>
                </a:rPr>
                <a:t>virtual appliance</a:t>
              </a:r>
            </a:p>
          </p:txBody>
        </p:sp>
        <p:grpSp>
          <p:nvGrpSpPr>
            <p:cNvPr id="18" name="Group 58">
              <a:extLst>
                <a:ext uri="{FF2B5EF4-FFF2-40B4-BE49-F238E27FC236}">
                  <a16:creationId xmlns:a16="http://schemas.microsoft.com/office/drawing/2014/main" id="{AD5CA16B-A39C-4D33-B415-A3AC0BEE8BA5}"/>
                </a:ext>
              </a:extLst>
            </p:cNvPr>
            <p:cNvGrpSpPr/>
            <p:nvPr/>
          </p:nvGrpSpPr>
          <p:grpSpPr>
            <a:xfrm>
              <a:off x="5813901" y="1844308"/>
              <a:ext cx="1295934" cy="2451900"/>
              <a:chOff x="7215725" y="2329403"/>
              <a:chExt cx="1858092" cy="3515502"/>
            </a:xfrm>
          </p:grpSpPr>
          <p:grpSp>
            <p:nvGrpSpPr>
              <p:cNvPr id="19" name="Group 59">
                <a:extLst>
                  <a:ext uri="{FF2B5EF4-FFF2-40B4-BE49-F238E27FC236}">
                    <a16:creationId xmlns:a16="http://schemas.microsoft.com/office/drawing/2014/main" id="{DCF5C329-6ECA-4860-8853-9199C9E58E9C}"/>
                  </a:ext>
                </a:extLst>
              </p:cNvPr>
              <p:cNvGrpSpPr/>
              <p:nvPr/>
            </p:nvGrpSpPr>
            <p:grpSpPr>
              <a:xfrm>
                <a:off x="7215725" y="2329403"/>
                <a:ext cx="1858092" cy="1417151"/>
                <a:chOff x="7215725" y="2329403"/>
                <a:chExt cx="1858092" cy="1417151"/>
              </a:xfrm>
            </p:grpSpPr>
            <p:pic>
              <p:nvPicPr>
                <p:cNvPr id="23" name="Picture 64">
                  <a:extLst>
                    <a:ext uri="{FF2B5EF4-FFF2-40B4-BE49-F238E27FC236}">
                      <a16:creationId xmlns:a16="http://schemas.microsoft.com/office/drawing/2014/main" id="{CD84EAE6-A58C-46EC-8BF2-3FAC0B3FA4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805" y="2329403"/>
                  <a:ext cx="967933" cy="932313"/>
                </a:xfrm>
                <a:prstGeom prst="rect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4FCD910-AF49-4F6F-B227-A23CFF8C3068}"/>
                    </a:ext>
                  </a:extLst>
                </p:cNvPr>
                <p:cNvSpPr txBox="1"/>
                <p:nvPr/>
              </p:nvSpPr>
              <p:spPr>
                <a:xfrm>
                  <a:off x="7215725" y="3244774"/>
                  <a:ext cx="1858092" cy="501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  <a:t>Veeam Backup</a:t>
                  </a:r>
                  <a:b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  <a:t>&amp; Replication server</a:t>
                  </a:r>
                </a:p>
              </p:txBody>
            </p:sp>
          </p:grpSp>
          <p:grpSp>
            <p:nvGrpSpPr>
              <p:cNvPr id="20" name="Group 60">
                <a:extLst>
                  <a:ext uri="{FF2B5EF4-FFF2-40B4-BE49-F238E27FC236}">
                    <a16:creationId xmlns:a16="http://schemas.microsoft.com/office/drawing/2014/main" id="{C1054E83-8B42-4845-965D-7ABE0A0E713B}"/>
                  </a:ext>
                </a:extLst>
              </p:cNvPr>
              <p:cNvGrpSpPr/>
              <p:nvPr/>
            </p:nvGrpSpPr>
            <p:grpSpPr>
              <a:xfrm>
                <a:off x="7215725" y="4592016"/>
                <a:ext cx="1858092" cy="1252889"/>
                <a:chOff x="7215725" y="4592016"/>
                <a:chExt cx="1858092" cy="1252889"/>
              </a:xfrm>
            </p:grpSpPr>
            <p:pic>
              <p:nvPicPr>
                <p:cNvPr id="21" name="Picture 111">
                  <a:extLst>
                    <a:ext uri="{FF2B5EF4-FFF2-40B4-BE49-F238E27FC236}">
                      <a16:creationId xmlns:a16="http://schemas.microsoft.com/office/drawing/2014/main" id="{960BE621-46CD-47B2-9991-143431C652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7793187" y="4592016"/>
                  <a:ext cx="814482" cy="7511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D3893CF-C4E7-423D-BCAF-E4719F002E66}"/>
                    </a:ext>
                  </a:extLst>
                </p:cNvPr>
                <p:cNvSpPr txBox="1"/>
                <p:nvPr/>
              </p:nvSpPr>
              <p:spPr>
                <a:xfrm>
                  <a:off x="7215725" y="5343125"/>
                  <a:ext cx="1858092" cy="501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  <a:t>Veeam</a:t>
                  </a:r>
                  <a:b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837" dirty="0">
                      <a:latin typeface="Tahoma" charset="0"/>
                      <a:ea typeface="Tahoma" charset="0"/>
                      <a:cs typeface="Tahoma" charset="0"/>
                    </a:rPr>
                    <a:t>Repository</a:t>
                  </a:r>
                </a:p>
              </p:txBody>
            </p:sp>
          </p:grpSp>
        </p:grp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57A837E5-A442-4E6D-B2F4-5C49F7DDBDC1}"/>
                </a:ext>
              </a:extLst>
            </p:cNvPr>
            <p:cNvSpPr/>
            <p:nvPr/>
          </p:nvSpPr>
          <p:spPr>
            <a:xfrm>
              <a:off x="1850334" y="1218486"/>
              <a:ext cx="2476765" cy="3263720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grpSp>
          <p:nvGrpSpPr>
            <p:cNvPr id="26" name="Group 67">
              <a:extLst>
                <a:ext uri="{FF2B5EF4-FFF2-40B4-BE49-F238E27FC236}">
                  <a16:creationId xmlns:a16="http://schemas.microsoft.com/office/drawing/2014/main" id="{5A60086F-2BBE-4B25-995D-E38E464FE0FB}"/>
                </a:ext>
              </a:extLst>
            </p:cNvPr>
            <p:cNvGrpSpPr/>
            <p:nvPr/>
          </p:nvGrpSpPr>
          <p:grpSpPr>
            <a:xfrm>
              <a:off x="2129250" y="1747467"/>
              <a:ext cx="875707" cy="881931"/>
              <a:chOff x="1952095" y="1882910"/>
              <a:chExt cx="1255577" cy="1264501"/>
            </a:xfrm>
          </p:grpSpPr>
          <p:sp>
            <p:nvSpPr>
              <p:cNvPr id="27" name="Rectangle 68">
                <a:extLst>
                  <a:ext uri="{FF2B5EF4-FFF2-40B4-BE49-F238E27FC236}">
                    <a16:creationId xmlns:a16="http://schemas.microsoft.com/office/drawing/2014/main" id="{9C027AD0-44AA-4D76-9CD5-D7C5646F280F}"/>
                  </a:ext>
                </a:extLst>
              </p:cNvPr>
              <p:cNvSpPr/>
              <p:nvPr/>
            </p:nvSpPr>
            <p:spPr>
              <a:xfrm>
                <a:off x="1952095" y="1886288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8" name="Rectangle 69">
                <a:extLst>
                  <a:ext uri="{FF2B5EF4-FFF2-40B4-BE49-F238E27FC236}">
                    <a16:creationId xmlns:a16="http://schemas.microsoft.com/office/drawing/2014/main" id="{EA4210FF-B576-4E06-A340-81E70927B433}"/>
                  </a:ext>
                </a:extLst>
              </p:cNvPr>
              <p:cNvSpPr/>
              <p:nvPr/>
            </p:nvSpPr>
            <p:spPr>
              <a:xfrm>
                <a:off x="2619185" y="1882910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9" name="Rectangle 70">
                <a:extLst>
                  <a:ext uri="{FF2B5EF4-FFF2-40B4-BE49-F238E27FC236}">
                    <a16:creationId xmlns:a16="http://schemas.microsoft.com/office/drawing/2014/main" id="{A16643B0-6398-4209-83D2-A4BCA704AEC0}"/>
                  </a:ext>
                </a:extLst>
              </p:cNvPr>
              <p:cNvSpPr/>
              <p:nvPr/>
            </p:nvSpPr>
            <p:spPr>
              <a:xfrm>
                <a:off x="1952095" y="2558924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30" name="Rectangle 71">
                <a:extLst>
                  <a:ext uri="{FF2B5EF4-FFF2-40B4-BE49-F238E27FC236}">
                    <a16:creationId xmlns:a16="http://schemas.microsoft.com/office/drawing/2014/main" id="{BF58F697-025D-4013-844A-BAB5162759F7}"/>
                  </a:ext>
                </a:extLst>
              </p:cNvPr>
              <p:cNvSpPr/>
              <p:nvPr/>
            </p:nvSpPr>
            <p:spPr>
              <a:xfrm>
                <a:off x="2619185" y="2555546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16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976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sp>
          <p:nvSpPr>
            <p:cNvPr id="31" name="Rectangle 72">
              <a:extLst>
                <a:ext uri="{FF2B5EF4-FFF2-40B4-BE49-F238E27FC236}">
                  <a16:creationId xmlns:a16="http://schemas.microsoft.com/office/drawing/2014/main" id="{0D07FEC4-D9D1-4D68-BEAD-3116BFA02D1F}"/>
                </a:ext>
              </a:extLst>
            </p:cNvPr>
            <p:cNvSpPr/>
            <p:nvPr/>
          </p:nvSpPr>
          <p:spPr>
            <a:xfrm>
              <a:off x="5761231" y="1218487"/>
              <a:ext cx="1401276" cy="3263719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42"/>
            </a:p>
          </p:txBody>
        </p:sp>
        <p:cxnSp>
          <p:nvCxnSpPr>
            <p:cNvPr id="32" name="Elbow Connector 10">
              <a:extLst>
                <a:ext uri="{FF2B5EF4-FFF2-40B4-BE49-F238E27FC236}">
                  <a16:creationId xmlns:a16="http://schemas.microsoft.com/office/drawing/2014/main" id="{EB3BDE5B-EE76-4AD9-99E0-F407377107FA}"/>
                </a:ext>
              </a:extLst>
            </p:cNvPr>
            <p:cNvCxnSpPr>
              <a:cxnSpLocks/>
            </p:cNvCxnSpPr>
            <p:nvPr/>
          </p:nvCxnSpPr>
          <p:spPr>
            <a:xfrm>
              <a:off x="3944245" y="2201918"/>
              <a:ext cx="2272411" cy="1482389"/>
            </a:xfrm>
            <a:prstGeom prst="bentConnector3">
              <a:avLst>
                <a:gd name="adj1" fmla="val 50146"/>
              </a:avLst>
            </a:prstGeom>
            <a:ln w="15875">
              <a:solidFill>
                <a:schemeClr val="tx2"/>
              </a:solidFill>
              <a:headEnd type="none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74">
              <a:extLst>
                <a:ext uri="{FF2B5EF4-FFF2-40B4-BE49-F238E27FC236}">
                  <a16:creationId xmlns:a16="http://schemas.microsoft.com/office/drawing/2014/main" id="{A997B798-E2B2-4352-AF81-2F530E0A5328}"/>
                </a:ext>
              </a:extLst>
            </p:cNvPr>
            <p:cNvGrpSpPr/>
            <p:nvPr/>
          </p:nvGrpSpPr>
          <p:grpSpPr>
            <a:xfrm>
              <a:off x="2603431" y="3366771"/>
              <a:ext cx="923100" cy="720531"/>
              <a:chOff x="3499528" y="4337280"/>
              <a:chExt cx="1059508" cy="827004"/>
            </a:xfrm>
          </p:grpSpPr>
          <p:pic>
            <p:nvPicPr>
              <p:cNvPr id="34" name="Picture 75">
                <a:extLst>
                  <a:ext uri="{FF2B5EF4-FFF2-40B4-BE49-F238E27FC236}">
                    <a16:creationId xmlns:a16="http://schemas.microsoft.com/office/drawing/2014/main" id="{CCB0BD2E-13B6-4D8A-946A-AB10DBE691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35" name="Picture 76">
                <a:extLst>
                  <a:ext uri="{FF2B5EF4-FFF2-40B4-BE49-F238E27FC236}">
                    <a16:creationId xmlns:a16="http://schemas.microsoft.com/office/drawing/2014/main" id="{C445D35F-76FF-4D9B-BAD6-021D9BE62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36" name="Picture 77">
                <a:extLst>
                  <a:ext uri="{FF2B5EF4-FFF2-40B4-BE49-F238E27FC236}">
                    <a16:creationId xmlns:a16="http://schemas.microsoft.com/office/drawing/2014/main" id="{176A7970-5949-44D0-A43F-CAF2BE925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37C36A-7093-4265-80E2-ED6428FF8B94}"/>
                </a:ext>
              </a:extLst>
            </p:cNvPr>
            <p:cNvSpPr txBox="1"/>
            <p:nvPr/>
          </p:nvSpPr>
          <p:spPr>
            <a:xfrm flipH="1">
              <a:off x="6222828" y="1095375"/>
              <a:ext cx="47808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 rtlCol="0" anchor="ctr">
              <a:spAutoFit/>
            </a:bodyPr>
            <a:lstStyle/>
            <a:p>
              <a:pPr algn="ctr"/>
              <a:r>
                <a:rPr lang="en-US" sz="1000" dirty="0"/>
                <a:t>Veeam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FBB65A8-0F80-4BFE-8994-5C5144C88A5A}"/>
                </a:ext>
              </a:extLst>
            </p:cNvPr>
            <p:cNvSpPr txBox="1"/>
            <p:nvPr/>
          </p:nvSpPr>
          <p:spPr>
            <a:xfrm flipH="1">
              <a:off x="2628558" y="1095809"/>
              <a:ext cx="920316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36000" rIns="36000" rtlCol="0" anchor="ctr">
              <a:spAutoFit/>
            </a:bodyPr>
            <a:lstStyle/>
            <a:p>
              <a:pPr algn="ctr"/>
              <a:r>
                <a:rPr lang="en-US" sz="1000" dirty="0"/>
                <a:t>Nutanix cluster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A10005-369F-4AFC-B569-D28E131215AB}"/>
                </a:ext>
              </a:extLst>
            </p:cNvPr>
            <p:cNvSpPr txBox="1"/>
            <p:nvPr/>
          </p:nvSpPr>
          <p:spPr>
            <a:xfrm>
              <a:off x="4620565" y="3717970"/>
              <a:ext cx="8682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VM backup / restore</a:t>
              </a:r>
            </a:p>
          </p:txBody>
        </p:sp>
        <p:cxnSp>
          <p:nvCxnSpPr>
            <p:cNvPr id="40" name="Прямая со стрелкой 22">
              <a:extLst>
                <a:ext uri="{FF2B5EF4-FFF2-40B4-BE49-F238E27FC236}">
                  <a16:creationId xmlns:a16="http://schemas.microsoft.com/office/drawing/2014/main" id="{B97C6C9C-6581-497F-B2C3-0B8ED0420636}"/>
                </a:ext>
              </a:extLst>
            </p:cNvPr>
            <p:cNvCxnSpPr/>
            <p:nvPr/>
          </p:nvCxnSpPr>
          <p:spPr>
            <a:xfrm flipH="1">
              <a:off x="3947074" y="2113665"/>
              <a:ext cx="2268000" cy="0"/>
            </a:xfrm>
            <a:prstGeom prst="straightConnector1">
              <a:avLst/>
            </a:prstGeom>
            <a:ln w="15875">
              <a:solidFill>
                <a:schemeClr val="tx2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40AD52-2299-43F3-B07A-6445BA01AD3B}"/>
                </a:ext>
              </a:extLst>
            </p:cNvPr>
            <p:cNvSpPr txBox="1"/>
            <p:nvPr/>
          </p:nvSpPr>
          <p:spPr>
            <a:xfrm>
              <a:off x="4272925" y="1572171"/>
              <a:ext cx="1510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Authentication</a:t>
              </a:r>
            </a:p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Discovery, etc.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31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562FCB-6AD8-42CA-B57B-497574991C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670" y="1221990"/>
            <a:ext cx="8484348" cy="2702310"/>
          </a:xfrm>
        </p:spPr>
        <p:txBody>
          <a:bodyPr/>
          <a:lstStyle/>
          <a:p>
            <a:r>
              <a:rPr lang="ko-KR" altLang="en-US" sz="3600" dirty="0"/>
              <a:t>목차</a:t>
            </a:r>
            <a:endParaRPr lang="en-US" altLang="ko-KR" sz="3600" dirty="0"/>
          </a:p>
          <a:p>
            <a:endParaRPr lang="en-US" altLang="ko-KR" sz="2400" dirty="0"/>
          </a:p>
          <a:p>
            <a:pPr marL="472855" lvl="2" indent="0">
              <a:buNone/>
            </a:pPr>
            <a:r>
              <a:rPr lang="en-US" altLang="ko-KR" sz="2100" dirty="0"/>
              <a:t>1. AHV backup</a:t>
            </a:r>
            <a:r>
              <a:rPr lang="ko-KR" altLang="en-US" sz="2100" dirty="0"/>
              <a:t> </a:t>
            </a:r>
            <a:r>
              <a:rPr lang="en-US" altLang="ko-KR" sz="2100" dirty="0"/>
              <a:t>Workflow</a:t>
            </a:r>
          </a:p>
          <a:p>
            <a:pPr marL="472855" lvl="2" indent="0">
              <a:buNone/>
            </a:pPr>
            <a:r>
              <a:rPr lang="en-US" altLang="ko-KR" sz="2100" dirty="0"/>
              <a:t>2. </a:t>
            </a:r>
            <a:r>
              <a:rPr lang="en-US" altLang="ko-KR" sz="2100" dirty="0" err="1"/>
              <a:t>Veeam</a:t>
            </a:r>
            <a:r>
              <a:rPr lang="en-US" altLang="ko-KR" sz="2100" dirty="0"/>
              <a:t> AHV integration</a:t>
            </a:r>
          </a:p>
          <a:p>
            <a:pPr marL="472855" lvl="2" indent="0">
              <a:buNone/>
            </a:pPr>
            <a:r>
              <a:rPr lang="en-US" altLang="ko-KR" sz="2100" dirty="0"/>
              <a:t>3. AHV</a:t>
            </a:r>
            <a:r>
              <a:rPr lang="ko-KR" altLang="en-US" sz="2100" dirty="0"/>
              <a:t> </a:t>
            </a:r>
            <a:r>
              <a:rPr lang="en-US" altLang="ko-KR" sz="2100" dirty="0"/>
              <a:t>Test Environment</a:t>
            </a:r>
          </a:p>
          <a:p>
            <a:pPr marL="472855" lvl="2" indent="0">
              <a:buNone/>
            </a:pPr>
            <a:r>
              <a:rPr lang="en-US" altLang="ko-KR" sz="2100" dirty="0"/>
              <a:t>4. </a:t>
            </a:r>
            <a:r>
              <a:rPr lang="en-US" altLang="ko-KR" sz="2100" dirty="0" err="1"/>
              <a:t>Veeam</a:t>
            </a:r>
            <a:r>
              <a:rPr lang="en-US" altLang="ko-KR" sz="2100" dirty="0"/>
              <a:t> Nutanix AHV Licenses</a:t>
            </a:r>
          </a:p>
          <a:p>
            <a:endParaRPr lang="en-US" altLang="ko-KR" sz="2400" dirty="0"/>
          </a:p>
          <a:p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62410182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- Initialization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5013168-0CAB-46AC-ABAD-5EAAA3C2754B}"/>
              </a:ext>
            </a:extLst>
          </p:cNvPr>
          <p:cNvSpPr txBox="1">
            <a:spLocks/>
          </p:cNvSpPr>
          <p:nvPr/>
        </p:nvSpPr>
        <p:spPr>
          <a:xfrm>
            <a:off x="389436" y="1085851"/>
            <a:ext cx="8363938" cy="3718148"/>
          </a:xfrm>
          <a:prstGeom prst="rect">
            <a:avLst/>
          </a:prstGeom>
        </p:spPr>
        <p:txBody>
          <a:bodyPr/>
          <a:lstStyle>
            <a:lvl1pPr marL="271457" indent="-271457" algn="l" defTabSz="686030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Char char="•"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693" indent="-266693" algn="l" defTabSz="68603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  <a:lumOff val="50000"/>
                </a:schemeClr>
              </a:buClr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 baseline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400" kern="1200" spc="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16200000" scaled="0"/>
                  <a:tileRect/>
                </a:gra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System Requirements</a:t>
            </a:r>
          </a:p>
          <a:p>
            <a:pPr marL="446088" indent="-176213"/>
            <a:r>
              <a:rPr lang="en-US" sz="1600" dirty="0"/>
              <a:t>AOS 5.1.1+, 5.5.x+</a:t>
            </a:r>
          </a:p>
          <a:p>
            <a:pPr marL="446088" indent="-176213"/>
            <a:r>
              <a:rPr lang="en-US" sz="1600" dirty="0" err="1"/>
              <a:t>Veeam</a:t>
            </a:r>
            <a:r>
              <a:rPr lang="en-US" sz="1600" dirty="0"/>
              <a:t> Backup &amp; Replication v9.5 Update 3a</a:t>
            </a:r>
          </a:p>
          <a:p>
            <a:pPr marL="446088" indent="-176213"/>
            <a:r>
              <a:rPr lang="en-US" sz="1600" dirty="0"/>
              <a:t>DHCP (recommended)</a:t>
            </a:r>
          </a:p>
          <a:p>
            <a:pPr marL="342900" indent="-342900"/>
            <a:endParaRPr lang="en-US" sz="2000" dirty="0"/>
          </a:p>
          <a:p>
            <a:r>
              <a:rPr lang="en-US" sz="2000" b="1" dirty="0"/>
              <a:t>Appliance Initialization</a:t>
            </a:r>
          </a:p>
          <a:p>
            <a:pPr marL="446088" lvl="1" indent="-180975"/>
            <a:r>
              <a:rPr lang="fr-FR" sz="1400" dirty="0"/>
              <a:t>.vmdk</a:t>
            </a:r>
          </a:p>
          <a:p>
            <a:pPr marL="446088" lvl="1" indent="-180975"/>
            <a:r>
              <a:rPr lang="fr-FR" sz="1400" dirty="0"/>
              <a:t>Prism image service</a:t>
            </a:r>
            <a:br>
              <a:rPr lang="fr-FR" sz="1400" dirty="0"/>
            </a:br>
            <a:r>
              <a:rPr lang="fr-FR" sz="1400" dirty="0"/>
              <a:t>import</a:t>
            </a:r>
          </a:p>
          <a:p>
            <a:pPr marL="446088" lvl="1" indent="-180975"/>
            <a:r>
              <a:rPr lang="fr-FR" sz="1400" dirty="0"/>
              <a:t>Veeam appliance</a:t>
            </a:r>
            <a:br>
              <a:rPr lang="fr-FR" sz="1400" dirty="0"/>
            </a:br>
            <a:r>
              <a:rPr lang="fr-FR" sz="1400" b="1" dirty="0"/>
              <a:t>4</a:t>
            </a:r>
            <a:r>
              <a:rPr lang="fr-FR" sz="1400" dirty="0"/>
              <a:t>vCPU x </a:t>
            </a:r>
            <a:r>
              <a:rPr lang="fr-FR" sz="1400" b="1" dirty="0"/>
              <a:t>4</a:t>
            </a:r>
            <a:r>
              <a:rPr lang="fr-FR" sz="1400" dirty="0"/>
              <a:t>GB (preliminary)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0842F5-DFD9-44D5-B71A-E4F80F45B3E0}"/>
              </a:ext>
            </a:extLst>
          </p:cNvPr>
          <p:cNvSpPr txBox="1"/>
          <p:nvPr/>
        </p:nvSpPr>
        <p:spPr>
          <a:xfrm>
            <a:off x="4694649" y="4170195"/>
            <a:ext cx="503664" cy="21935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17" dirty="0">
                <a:latin typeface="+mj-lt"/>
              </a:rPr>
              <a:t>.</a:t>
            </a:r>
            <a:r>
              <a:rPr lang="en-US" sz="917" dirty="0" err="1">
                <a:latin typeface="+mj-lt"/>
              </a:rPr>
              <a:t>vmdk</a:t>
            </a:r>
            <a:endParaRPr lang="en-US" sz="917" dirty="0">
              <a:latin typeface="+mj-lt"/>
            </a:endParaRPr>
          </a:p>
        </p:txBody>
      </p:sp>
      <p:grpSp>
        <p:nvGrpSpPr>
          <p:cNvPr id="44" name="Group 6">
            <a:extLst>
              <a:ext uri="{FF2B5EF4-FFF2-40B4-BE49-F238E27FC236}">
                <a16:creationId xmlns:a16="http://schemas.microsoft.com/office/drawing/2014/main" id="{63A52EF9-92AE-48D5-923B-B654B048B7FC}"/>
              </a:ext>
            </a:extLst>
          </p:cNvPr>
          <p:cNvGrpSpPr/>
          <p:nvPr/>
        </p:nvGrpSpPr>
        <p:grpSpPr>
          <a:xfrm>
            <a:off x="5317478" y="3480074"/>
            <a:ext cx="1546744" cy="1099280"/>
            <a:chOff x="6832122" y="4117689"/>
            <a:chExt cx="2474788" cy="1758848"/>
          </a:xfrm>
        </p:grpSpPr>
        <p:pic>
          <p:nvPicPr>
            <p:cNvPr id="45" name="Picture 7">
              <a:extLst>
                <a:ext uri="{FF2B5EF4-FFF2-40B4-BE49-F238E27FC236}">
                  <a16:creationId xmlns:a16="http://schemas.microsoft.com/office/drawing/2014/main" id="{93144052-7250-487C-87BD-C134295AE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6994" y="4117689"/>
              <a:ext cx="975361" cy="1174347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283153-D62E-44A5-9199-65D54A20CC37}"/>
                </a:ext>
              </a:extLst>
            </p:cNvPr>
            <p:cNvSpPr txBox="1"/>
            <p:nvPr/>
          </p:nvSpPr>
          <p:spPr>
            <a:xfrm>
              <a:off x="7962441" y="5322334"/>
              <a:ext cx="1344469" cy="55420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Prism Image</a:t>
              </a:r>
            </a:p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Service</a:t>
              </a:r>
            </a:p>
          </p:txBody>
        </p:sp>
        <p:cxnSp>
          <p:nvCxnSpPr>
            <p:cNvPr id="47" name="Straight Arrow Connector 9">
              <a:extLst>
                <a:ext uri="{FF2B5EF4-FFF2-40B4-BE49-F238E27FC236}">
                  <a16:creationId xmlns:a16="http://schemas.microsoft.com/office/drawing/2014/main" id="{C27DC5AF-E76F-42B7-A1E7-F3ABF3C73D8A}"/>
                </a:ext>
              </a:extLst>
            </p:cNvPr>
            <p:cNvCxnSpPr/>
            <p:nvPr/>
          </p:nvCxnSpPr>
          <p:spPr>
            <a:xfrm>
              <a:off x="6832122" y="4711097"/>
              <a:ext cx="1123621" cy="2733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 w="med" len="me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10">
            <a:extLst>
              <a:ext uri="{FF2B5EF4-FFF2-40B4-BE49-F238E27FC236}">
                <a16:creationId xmlns:a16="http://schemas.microsoft.com/office/drawing/2014/main" id="{7D2958DB-9AF2-4FC9-8C36-8AF32A20EA4C}"/>
              </a:ext>
            </a:extLst>
          </p:cNvPr>
          <p:cNvGrpSpPr/>
          <p:nvPr/>
        </p:nvGrpSpPr>
        <p:grpSpPr>
          <a:xfrm>
            <a:off x="6924130" y="3460775"/>
            <a:ext cx="1670982" cy="1118577"/>
            <a:chOff x="9402770" y="4086815"/>
            <a:chExt cx="2673571" cy="1789723"/>
          </a:xfrm>
        </p:grpSpPr>
        <p:cxnSp>
          <p:nvCxnSpPr>
            <p:cNvPr id="49" name="Straight Arrow Connector 11">
              <a:extLst>
                <a:ext uri="{FF2B5EF4-FFF2-40B4-BE49-F238E27FC236}">
                  <a16:creationId xmlns:a16="http://schemas.microsoft.com/office/drawing/2014/main" id="{2BA8BE86-251C-41D9-A013-BD98E8E5436C}"/>
                </a:ext>
              </a:extLst>
            </p:cNvPr>
            <p:cNvCxnSpPr/>
            <p:nvPr/>
          </p:nvCxnSpPr>
          <p:spPr>
            <a:xfrm>
              <a:off x="9402770" y="4713834"/>
              <a:ext cx="1123621" cy="2732"/>
            </a:xfrm>
            <a:prstGeom prst="straightConnector1">
              <a:avLst/>
            </a:prstGeom>
            <a:ln w="19050">
              <a:solidFill>
                <a:schemeClr val="accent2"/>
              </a:solidFill>
              <a:headEnd type="none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2">
              <a:extLst>
                <a:ext uri="{FF2B5EF4-FFF2-40B4-BE49-F238E27FC236}">
                  <a16:creationId xmlns:a16="http://schemas.microsoft.com/office/drawing/2014/main" id="{DF755DF9-9E7F-4822-B7B8-883A119B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805" y="4086815"/>
              <a:ext cx="1269536" cy="121692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32CB76-FF53-458B-BE4F-0386525EBEFB}"/>
                </a:ext>
              </a:extLst>
            </p:cNvPr>
            <p:cNvSpPr txBox="1"/>
            <p:nvPr/>
          </p:nvSpPr>
          <p:spPr>
            <a:xfrm>
              <a:off x="10892451" y="5322335"/>
              <a:ext cx="1098248" cy="554203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Veeam</a:t>
              </a:r>
            </a:p>
            <a:p>
              <a:pPr algn="ctr">
                <a:lnSpc>
                  <a:spcPct val="90000"/>
                </a:lnSpc>
              </a:pPr>
              <a:r>
                <a:rPr lang="en-US" sz="917" dirty="0">
                  <a:latin typeface="+mj-lt"/>
                </a:rPr>
                <a:t>Appliance</a:t>
              </a:r>
            </a:p>
          </p:txBody>
        </p:sp>
      </p:grpSp>
      <p:pic>
        <p:nvPicPr>
          <p:cNvPr id="52" name="Picture 4">
            <a:extLst>
              <a:ext uri="{FF2B5EF4-FFF2-40B4-BE49-F238E27FC236}">
                <a16:creationId xmlns:a16="http://schemas.microsoft.com/office/drawing/2014/main" id="{6D319A75-CB0E-4242-A17B-6873B0673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450" y="3480528"/>
            <a:ext cx="590063" cy="6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D8FF456-E8A4-4962-93BE-65A918A672CC}"/>
              </a:ext>
            </a:extLst>
          </p:cNvPr>
          <p:cNvSpPr/>
          <p:nvPr/>
        </p:nvSpPr>
        <p:spPr bwMode="auto">
          <a:xfrm>
            <a:off x="574189" y="1082488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1. </a:t>
            </a:r>
            <a:r>
              <a:rPr lang="en-US" altLang="ko-KR" sz="1100" b="1" dirty="0" err="1"/>
              <a:t>Veeam</a:t>
            </a:r>
            <a:r>
              <a:rPr lang="en-US" altLang="ko-KR" sz="1100" b="1" dirty="0"/>
              <a:t> proxy Image Upload</a:t>
            </a:r>
            <a:endParaRPr lang="ko-KR" altLang="en-US" sz="1100" b="1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4526219-3500-4365-83A6-0EECD453B2B6}"/>
              </a:ext>
            </a:extLst>
          </p:cNvPr>
          <p:cNvSpPr/>
          <p:nvPr/>
        </p:nvSpPr>
        <p:spPr bwMode="auto">
          <a:xfrm>
            <a:off x="2642795" y="1082488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2. </a:t>
            </a:r>
            <a:r>
              <a:rPr lang="en-US" altLang="ko-KR" sz="1100" b="1" dirty="0"/>
              <a:t>Create Proxy VM &amp; </a:t>
            </a:r>
            <a:r>
              <a:rPr lang="en-US" altLang="ko-KR" sz="1100" b="1" dirty="0" err="1"/>
              <a:t>PowerOn</a:t>
            </a:r>
            <a:endParaRPr lang="ko-KR" altLang="ko-KR" sz="11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59DF888-C9C2-4432-842F-C99B7A9FAA50}"/>
              </a:ext>
            </a:extLst>
          </p:cNvPr>
          <p:cNvSpPr/>
          <p:nvPr/>
        </p:nvSpPr>
        <p:spPr bwMode="auto">
          <a:xfrm>
            <a:off x="4708565" y="1082488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3. </a:t>
            </a:r>
            <a:r>
              <a:rPr lang="en-US" altLang="ko-KR" sz="1100" b="1" dirty="0" err="1"/>
              <a:t>Veeam</a:t>
            </a:r>
            <a:r>
              <a:rPr lang="en-US" altLang="ko-KR" sz="1100" b="1" dirty="0"/>
              <a:t> Proxy VM IP Setting</a:t>
            </a:r>
            <a:endParaRPr lang="ko-KR" altLang="ko-KR" sz="11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3E28C358-F43E-4649-8295-A9915E8DAAE0}"/>
              </a:ext>
            </a:extLst>
          </p:cNvPr>
          <p:cNvSpPr/>
          <p:nvPr/>
        </p:nvSpPr>
        <p:spPr bwMode="auto">
          <a:xfrm>
            <a:off x="6774335" y="1082487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4. </a:t>
            </a:r>
            <a:r>
              <a:rPr lang="en-US" altLang="ko-KR" sz="11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Veeam</a:t>
            </a: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Proxy (Appliance) Setup</a:t>
            </a:r>
            <a:endParaRPr lang="ko-KR" altLang="ko-KR" sz="11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0AEFA2E-EAD6-443E-B839-F648AD8314C1}"/>
              </a:ext>
            </a:extLst>
          </p:cNvPr>
          <p:cNvSpPr/>
          <p:nvPr/>
        </p:nvSpPr>
        <p:spPr bwMode="auto">
          <a:xfrm>
            <a:off x="6774334" y="2347356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5. </a:t>
            </a:r>
            <a:r>
              <a:rPr lang="en-US" altLang="ko-KR" sz="11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Veeam</a:t>
            </a: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Nutanix AHV(Proxy) Install</a:t>
            </a:r>
            <a:endParaRPr lang="ko-KR" altLang="ko-KR" sz="11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51E3EB8-55D4-4BEB-9577-739F5829841E}"/>
              </a:ext>
            </a:extLst>
          </p:cNvPr>
          <p:cNvSpPr/>
          <p:nvPr/>
        </p:nvSpPr>
        <p:spPr bwMode="auto">
          <a:xfrm>
            <a:off x="4708565" y="2347356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6. </a:t>
            </a:r>
            <a:r>
              <a:rPr lang="en-US" altLang="ko-KR" sz="11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Veeam</a:t>
            </a:r>
            <a:r>
              <a:rPr lang="en-US" altLang="ko-KR" sz="1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Proxy Dashboard</a:t>
            </a:r>
            <a:endParaRPr lang="ko-KR" altLang="ko-KR" sz="1100" b="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E6C4364-3551-47B5-80E7-106DF9B9E868}"/>
              </a:ext>
            </a:extLst>
          </p:cNvPr>
          <p:cNvSpPr/>
          <p:nvPr/>
        </p:nvSpPr>
        <p:spPr bwMode="auto">
          <a:xfrm>
            <a:off x="2642794" y="2347356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7. Add AHV Cluster </a:t>
            </a:r>
            <a:endParaRPr lang="ko-KR" altLang="ko-KR" sz="11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294B087-DFA4-40DB-93DC-BBF848222117}"/>
              </a:ext>
            </a:extLst>
          </p:cNvPr>
          <p:cNvSpPr/>
          <p:nvPr/>
        </p:nvSpPr>
        <p:spPr bwMode="auto">
          <a:xfrm>
            <a:off x="574189" y="2347356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8. Add </a:t>
            </a:r>
            <a:r>
              <a:rPr lang="en-US" altLang="ko-KR" sz="1100" b="1" dirty="0" err="1"/>
              <a:t>Veeam</a:t>
            </a:r>
            <a:r>
              <a:rPr lang="en-US" altLang="ko-KR" sz="1100" b="1" dirty="0"/>
              <a:t> Server &amp; Repository Access Permissions</a:t>
            </a:r>
            <a:endParaRPr lang="ko-KR" altLang="ko-KR" sz="110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F629100-96D8-43B2-A09B-8CDBFC66A4BB}"/>
              </a:ext>
            </a:extLst>
          </p:cNvPr>
          <p:cNvSpPr/>
          <p:nvPr/>
        </p:nvSpPr>
        <p:spPr bwMode="auto">
          <a:xfrm>
            <a:off x="574189" y="3612224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9. Proxy(Appliance) Setting</a:t>
            </a:r>
            <a:endParaRPr lang="ko-KR" altLang="ko-KR" sz="1100" b="1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2EBEBA2-0C8E-4E9C-A44E-6C33C042F5AA}"/>
              </a:ext>
            </a:extLst>
          </p:cNvPr>
          <p:cNvSpPr/>
          <p:nvPr/>
        </p:nvSpPr>
        <p:spPr bwMode="auto">
          <a:xfrm>
            <a:off x="2642794" y="3612224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10. Backup Job Create</a:t>
            </a:r>
            <a:endParaRPr lang="ko-KR" altLang="ko-KR" sz="1100" b="1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B2F784C-6666-4357-A9AA-7F3A0608D95A}"/>
              </a:ext>
            </a:extLst>
          </p:cNvPr>
          <p:cNvSpPr/>
          <p:nvPr/>
        </p:nvSpPr>
        <p:spPr bwMode="auto">
          <a:xfrm>
            <a:off x="4708565" y="3612224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11. Backup Job Monitoring</a:t>
            </a:r>
            <a:endParaRPr lang="ko-KR" altLang="ko-KR" sz="1100" b="1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4A415DC-DEC4-44D3-87A3-7180CE5CC2FD}"/>
              </a:ext>
            </a:extLst>
          </p:cNvPr>
          <p:cNvSpPr/>
          <p:nvPr/>
        </p:nvSpPr>
        <p:spPr bwMode="auto">
          <a:xfrm>
            <a:off x="6777170" y="3612224"/>
            <a:ext cx="1653989" cy="954741"/>
          </a:xfrm>
          <a:prstGeom prst="round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b="1" dirty="0"/>
              <a:t>12. Restore – VM &amp; Disk, Application Items</a:t>
            </a:r>
            <a:endParaRPr lang="ko-KR" altLang="ko-KR" sz="11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B184C98A-25D1-485D-9448-1430BF4C0146}"/>
              </a:ext>
            </a:extLst>
          </p:cNvPr>
          <p:cNvSpPr/>
          <p:nvPr/>
        </p:nvSpPr>
        <p:spPr bwMode="auto">
          <a:xfrm>
            <a:off x="2228178" y="1402080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0D4A0B49-2772-4977-93F6-747B2487E052}"/>
              </a:ext>
            </a:extLst>
          </p:cNvPr>
          <p:cNvSpPr/>
          <p:nvPr/>
        </p:nvSpPr>
        <p:spPr bwMode="auto">
          <a:xfrm>
            <a:off x="4293948" y="1398270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C3F81907-17D8-4E7E-978B-BA46D0B8F1FD}"/>
              </a:ext>
            </a:extLst>
          </p:cNvPr>
          <p:cNvSpPr/>
          <p:nvPr/>
        </p:nvSpPr>
        <p:spPr bwMode="auto">
          <a:xfrm>
            <a:off x="6356882" y="1418887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CE24B8C0-FCC2-4700-ABEB-FDE729EDAFF8}"/>
              </a:ext>
            </a:extLst>
          </p:cNvPr>
          <p:cNvSpPr/>
          <p:nvPr/>
        </p:nvSpPr>
        <p:spPr bwMode="auto">
          <a:xfrm>
            <a:off x="2236685" y="3966975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92AF1F8D-348E-4372-9861-C43D96CD2AAA}"/>
              </a:ext>
            </a:extLst>
          </p:cNvPr>
          <p:cNvSpPr/>
          <p:nvPr/>
        </p:nvSpPr>
        <p:spPr bwMode="auto">
          <a:xfrm>
            <a:off x="4302455" y="3963165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8059C1D5-7376-4B9A-9895-1599963544F0}"/>
              </a:ext>
            </a:extLst>
          </p:cNvPr>
          <p:cNvSpPr/>
          <p:nvPr/>
        </p:nvSpPr>
        <p:spPr bwMode="auto">
          <a:xfrm>
            <a:off x="6365389" y="3983782"/>
            <a:ext cx="411781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674033C1-856C-433E-8EF1-16DA2BDF0BA6}"/>
              </a:ext>
            </a:extLst>
          </p:cNvPr>
          <p:cNvSpPr/>
          <p:nvPr/>
        </p:nvSpPr>
        <p:spPr bwMode="auto">
          <a:xfrm flipH="1">
            <a:off x="2228176" y="2660195"/>
            <a:ext cx="411782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FEDBB72A-A8CE-4ABC-813B-C57C09A3D743}"/>
              </a:ext>
            </a:extLst>
          </p:cNvPr>
          <p:cNvSpPr/>
          <p:nvPr/>
        </p:nvSpPr>
        <p:spPr bwMode="auto">
          <a:xfrm flipH="1">
            <a:off x="4293946" y="2656385"/>
            <a:ext cx="411782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D6F580B-E31D-4ECF-B1EF-207109BC8BB8}"/>
              </a:ext>
            </a:extLst>
          </p:cNvPr>
          <p:cNvSpPr/>
          <p:nvPr/>
        </p:nvSpPr>
        <p:spPr bwMode="auto">
          <a:xfrm flipH="1">
            <a:off x="6356880" y="2677002"/>
            <a:ext cx="411782" cy="281940"/>
          </a:xfrm>
          <a:prstGeom prst="right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89380E8C-DB17-4FDE-9104-26F4B57FFC30}"/>
              </a:ext>
            </a:extLst>
          </p:cNvPr>
          <p:cNvSpPr/>
          <p:nvPr/>
        </p:nvSpPr>
        <p:spPr bwMode="auto">
          <a:xfrm>
            <a:off x="7467600" y="2037228"/>
            <a:ext cx="266700" cy="310127"/>
          </a:xfrm>
          <a:prstGeom prst="down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DC9A6F2E-5A7C-4E53-B12D-68B0848F7185}"/>
              </a:ext>
            </a:extLst>
          </p:cNvPr>
          <p:cNvSpPr/>
          <p:nvPr/>
        </p:nvSpPr>
        <p:spPr bwMode="auto">
          <a:xfrm>
            <a:off x="1267833" y="3302097"/>
            <a:ext cx="266700" cy="310127"/>
          </a:xfrm>
          <a:prstGeom prst="downArrow">
            <a:avLst/>
          </a:prstGeom>
          <a:solidFill>
            <a:srgbClr val="00B336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47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proxy Image Configuration(Upload)</a:t>
            </a:r>
            <a:endParaRPr lang="ko-KR" altLang="en-US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192E18-9617-4E9D-834E-0F13462A00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35093" y="1190386"/>
            <a:ext cx="6334093" cy="32457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1CC2ED-083A-4F16-81A7-CD835737A45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317812" y="1963271"/>
            <a:ext cx="3583846" cy="281468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9A26439-D838-4D3F-B170-E85715EA1096}"/>
              </a:ext>
            </a:extLst>
          </p:cNvPr>
          <p:cNvSpPr/>
          <p:nvPr/>
        </p:nvSpPr>
        <p:spPr bwMode="auto">
          <a:xfrm>
            <a:off x="7442947" y="2344869"/>
            <a:ext cx="1209323" cy="163007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DFAF789-654C-49AD-845D-AE6C7F66BBF2}"/>
              </a:ext>
            </a:extLst>
          </p:cNvPr>
          <p:cNvSpPr/>
          <p:nvPr/>
        </p:nvSpPr>
        <p:spPr bwMode="auto">
          <a:xfrm>
            <a:off x="1355703" y="1983443"/>
            <a:ext cx="1491917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FDF6DDB-7BC2-4CDD-9FC9-7DEAF3D85DE2}"/>
              </a:ext>
            </a:extLst>
          </p:cNvPr>
          <p:cNvCxnSpPr>
            <a:stCxn id="8" idx="1"/>
            <a:endCxn id="9" idx="3"/>
          </p:cNvCxnSpPr>
          <p:nvPr/>
        </p:nvCxnSpPr>
        <p:spPr>
          <a:xfrm flipH="1" flipV="1">
            <a:off x="2847620" y="2096884"/>
            <a:ext cx="4595327" cy="329489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B9DA447-6190-4EA4-8762-2EF14E7C66E4}"/>
              </a:ext>
            </a:extLst>
          </p:cNvPr>
          <p:cNvSpPr/>
          <p:nvPr/>
        </p:nvSpPr>
        <p:spPr bwMode="auto">
          <a:xfrm>
            <a:off x="1344708" y="3425194"/>
            <a:ext cx="3449170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257F2D4-37A4-47F9-85C6-A7D9D7FAF128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2101662" y="2210324"/>
            <a:ext cx="967631" cy="1214870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334FE81-B0F9-4539-A49F-476E0B583167}"/>
              </a:ext>
            </a:extLst>
          </p:cNvPr>
          <p:cNvSpPr/>
          <p:nvPr/>
        </p:nvSpPr>
        <p:spPr bwMode="auto">
          <a:xfrm>
            <a:off x="8146815" y="1236591"/>
            <a:ext cx="319006" cy="163007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F448E1D-01E4-4B9E-BF9B-8EFA6069C8BC}"/>
              </a:ext>
            </a:extLst>
          </p:cNvPr>
          <p:cNvCxnSpPr>
            <a:cxnSpLocks/>
            <a:stCxn id="16" idx="2"/>
            <a:endCxn id="8" idx="0"/>
          </p:cNvCxnSpPr>
          <p:nvPr/>
        </p:nvCxnSpPr>
        <p:spPr>
          <a:xfrm flipH="1">
            <a:off x="8047609" y="1399598"/>
            <a:ext cx="258709" cy="945271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18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2. Create Proxy VM &amp; </a:t>
            </a:r>
            <a:r>
              <a:rPr lang="en-US" altLang="ko-KR" sz="1400" b="1" dirty="0" err="1"/>
              <a:t>PowerOn</a:t>
            </a:r>
            <a:endParaRPr lang="ko-KR" altLang="en-US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F1A0A2-8108-44ED-A393-25A3464FFEA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36" y="1344275"/>
            <a:ext cx="5880735" cy="3110848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91C9FDB3-FA7F-4F5E-A851-CB90B2A50F90}"/>
              </a:ext>
            </a:extLst>
          </p:cNvPr>
          <p:cNvGrpSpPr/>
          <p:nvPr/>
        </p:nvGrpSpPr>
        <p:grpSpPr>
          <a:xfrm>
            <a:off x="4076720" y="1019983"/>
            <a:ext cx="4674756" cy="4089440"/>
            <a:chOff x="3628894" y="537080"/>
            <a:chExt cx="5383846" cy="41632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3ED0DB-1CFE-4FBA-A725-448A88EC0905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628894" y="537080"/>
              <a:ext cx="2693035" cy="330390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539FAEC-B1A2-4DB2-8006-8A6FCD1E24E0}"/>
                </a:ext>
              </a:extLst>
            </p:cNvPr>
            <p:cNvPicPr/>
            <p:nvPr/>
          </p:nvPicPr>
          <p:blipFill rotWithShape="1">
            <a:blip r:embed="rId5"/>
            <a:srcRect t="10464" b="60606"/>
            <a:stretch/>
          </p:blipFill>
          <p:spPr>
            <a:xfrm>
              <a:off x="3631116" y="3469342"/>
              <a:ext cx="2688589" cy="95179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969E256-A8FA-48DF-96F9-66CDE2330957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6319705" y="2346427"/>
              <a:ext cx="2693035" cy="2353946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1E84E0D-24A1-408F-8B56-FF947A6D9277}"/>
              </a:ext>
            </a:extLst>
          </p:cNvPr>
          <p:cNvSpPr/>
          <p:nvPr/>
        </p:nvSpPr>
        <p:spPr bwMode="auto">
          <a:xfrm>
            <a:off x="860689" y="1344275"/>
            <a:ext cx="321843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55CF93E-1DF9-48CA-8A7F-0AA06ABDA5FE}"/>
              </a:ext>
            </a:extLst>
          </p:cNvPr>
          <p:cNvSpPr/>
          <p:nvPr/>
        </p:nvSpPr>
        <p:spPr bwMode="auto">
          <a:xfrm>
            <a:off x="4086726" y="3056086"/>
            <a:ext cx="2183445" cy="84414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0CE6022-8AE5-4561-AD5F-9F2C5D121DE0}"/>
              </a:ext>
            </a:extLst>
          </p:cNvPr>
          <p:cNvSpPr/>
          <p:nvPr/>
        </p:nvSpPr>
        <p:spPr bwMode="auto">
          <a:xfrm>
            <a:off x="4086726" y="4548153"/>
            <a:ext cx="2183445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AF5224-918F-4DAA-825F-435773EB3851}"/>
              </a:ext>
            </a:extLst>
          </p:cNvPr>
          <p:cNvSpPr/>
          <p:nvPr/>
        </p:nvSpPr>
        <p:spPr>
          <a:xfrm>
            <a:off x="6413131" y="1176715"/>
            <a:ext cx="27512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Requirements for the proxy appliance virtual machine </a:t>
            </a:r>
            <a:endParaRPr lang="en-US" altLang="ko-KR" sz="1400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US" altLang="ko-KR" sz="11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/>
            <a:r>
              <a:rPr lang="en-US" altLang="ko-KR" sz="1100" dirty="0">
                <a:solidFill>
                  <a:srgbClr val="000000"/>
                </a:solidFill>
                <a:latin typeface="Tahoma" panose="020B0604030504040204" pitchFamily="34" charset="0"/>
              </a:rPr>
              <a:t>2 CPU(</a:t>
            </a:r>
            <a:r>
              <a:rPr lang="ko-KR" altLang="en-US" sz="1100" dirty="0">
                <a:solidFill>
                  <a:srgbClr val="000000"/>
                </a:solidFill>
                <a:latin typeface="Tahoma" panose="020B0604030504040204" pitchFamily="34" charset="0"/>
              </a:rPr>
              <a:t>동시 </a:t>
            </a:r>
            <a:r>
              <a:rPr lang="en-US" altLang="ko-KR" sz="1100" dirty="0">
                <a:solidFill>
                  <a:srgbClr val="000000"/>
                </a:solidFill>
                <a:latin typeface="Tahoma" panose="020B0604030504040204" pitchFamily="34" charset="0"/>
              </a:rPr>
              <a:t>3VM </a:t>
            </a:r>
            <a:r>
              <a:rPr lang="ko-KR" altLang="en-US" sz="1100" dirty="0">
                <a:solidFill>
                  <a:srgbClr val="000000"/>
                </a:solidFill>
                <a:latin typeface="Tahoma" panose="020B0604030504040204" pitchFamily="34" charset="0"/>
              </a:rPr>
              <a:t>기준</a:t>
            </a:r>
            <a:r>
              <a:rPr lang="en-US" altLang="ko-KR" sz="1100" dirty="0">
                <a:solidFill>
                  <a:srgbClr val="000000"/>
                </a:solidFill>
                <a:latin typeface="Tahoma" panose="020B0604030504040204" pitchFamily="34" charset="0"/>
              </a:rPr>
              <a:t>), </a:t>
            </a:r>
          </a:p>
          <a:p>
            <a:pPr lvl="1"/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  <a:r>
              <a:rPr lang="en-US" altLang="ko-KR" sz="100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동시 백업 증가 시 </a:t>
            </a:r>
            <a:r>
              <a:rPr lang="en-US" altLang="ko-KR" sz="1000" dirty="0">
                <a:solidFill>
                  <a:srgbClr val="000000"/>
                </a:solidFill>
                <a:latin typeface="Tahoma" panose="020B0604030504040204" pitchFamily="34" charset="0"/>
              </a:rPr>
              <a:t>2 CPU </a:t>
            </a:r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단위 추가</a:t>
            </a:r>
            <a:endParaRPr lang="en-US" altLang="ko-KR" sz="100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lvl="1"/>
            <a:r>
              <a:rPr lang="en-US" altLang="ko-KR" sz="1100" dirty="0">
                <a:solidFill>
                  <a:srgbClr val="000000"/>
                </a:solidFill>
                <a:latin typeface="Tahoma" panose="020B0604030504040204" pitchFamily="34" charset="0"/>
              </a:rPr>
              <a:t>4GB RAM,</a:t>
            </a:r>
          </a:p>
          <a:p>
            <a:pPr lvl="1"/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  </a:t>
            </a:r>
            <a:r>
              <a:rPr lang="en-US" altLang="ko-KR" sz="100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동시 백업 증가 시 </a:t>
            </a:r>
            <a:r>
              <a:rPr lang="en-US" altLang="ko-KR" sz="1000" dirty="0">
                <a:solidFill>
                  <a:srgbClr val="000000"/>
                </a:solidFill>
                <a:latin typeface="Tahoma" panose="020B0604030504040204" pitchFamily="34" charset="0"/>
              </a:rPr>
              <a:t>1 GB </a:t>
            </a:r>
            <a:r>
              <a:rPr lang="ko-KR" altLang="en-US" sz="1000" dirty="0">
                <a:solidFill>
                  <a:srgbClr val="000000"/>
                </a:solidFill>
                <a:latin typeface="Tahoma" panose="020B0604030504040204" pitchFamily="34" charset="0"/>
              </a:rPr>
              <a:t>단위 추가</a:t>
            </a:r>
            <a:endParaRPr lang="en-US" altLang="ko-KR" sz="14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5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3.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Proxy VM IP Setting</a:t>
            </a:r>
            <a:endParaRPr lang="ko-KR" altLang="en-US" sz="14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E020E0-2F01-4F54-B528-9C3DF3262E07}"/>
              </a:ext>
            </a:extLst>
          </p:cNvPr>
          <p:cNvSpPr/>
          <p:nvPr/>
        </p:nvSpPr>
        <p:spPr>
          <a:xfrm>
            <a:off x="498452" y="1276700"/>
            <a:ext cx="4513560" cy="3646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Proxy VM Console </a:t>
            </a:r>
            <a:r>
              <a:rPr lang="ko-KR" altLang="en-US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접속</a:t>
            </a:r>
            <a:endParaRPr lang="en-US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Login (ID : </a:t>
            </a: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veeam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PW : </a:t>
            </a:r>
            <a:r>
              <a:rPr lang="en-US" altLang="ko-KR" sz="1400" b="1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veeam</a:t>
            </a: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b="1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sz="1400" b="1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IP Change &amp; Service Restart</a:t>
            </a:r>
          </a:p>
          <a:p>
            <a:pPr lvl="1"/>
            <a:r>
              <a:rPr lang="en-US" altLang="ko-KR" sz="1100" b="1" dirty="0" err="1"/>
              <a:t>i</a:t>
            </a:r>
            <a:r>
              <a:rPr lang="en-US" altLang="ko-KR" sz="1100" b="1" dirty="0"/>
              <a:t>. Edit </a:t>
            </a:r>
            <a:r>
              <a:rPr lang="ko-KR" altLang="ko-KR" sz="1100" b="1" dirty="0"/>
              <a:t>프로그램 실행</a:t>
            </a:r>
            <a:endParaRPr lang="ko-KR" altLang="ko-KR" sz="1200" dirty="0"/>
          </a:p>
          <a:p>
            <a:pPr lvl="1"/>
            <a:r>
              <a:rPr lang="en-US" altLang="ko-KR" sz="1100" dirty="0"/>
              <a:t>	</a:t>
            </a:r>
            <a:r>
              <a:rPr lang="en-US" altLang="ko-KR" sz="1100" dirty="0" err="1"/>
              <a:t>sudo</a:t>
            </a:r>
            <a:r>
              <a:rPr lang="en-US" altLang="ko-KR" sz="1100" dirty="0"/>
              <a:t> </a:t>
            </a:r>
            <a:r>
              <a:rPr lang="en-US" altLang="ko-KR" sz="1100" dirty="0" err="1"/>
              <a:t>nano</a:t>
            </a:r>
            <a:r>
              <a:rPr lang="en-US" altLang="ko-KR" sz="1100" dirty="0"/>
              <a:t> /</a:t>
            </a:r>
            <a:r>
              <a:rPr lang="en-US" altLang="ko-KR" sz="1100" dirty="0" err="1"/>
              <a:t>etc</a:t>
            </a:r>
            <a:r>
              <a:rPr lang="en-US" altLang="ko-KR" sz="1100" dirty="0"/>
              <a:t>/network/interfaces </a:t>
            </a:r>
            <a:endParaRPr lang="ko-KR" altLang="ko-KR" sz="1200" dirty="0"/>
          </a:p>
          <a:p>
            <a:pPr lvl="1" latinLnBrk="1"/>
            <a:r>
              <a:rPr lang="en-US" altLang="ko-KR" sz="600" dirty="0"/>
              <a:t> </a:t>
            </a:r>
            <a:endParaRPr lang="ko-KR" altLang="ko-KR" sz="1400" dirty="0"/>
          </a:p>
          <a:p>
            <a:pPr lvl="1"/>
            <a:r>
              <a:rPr lang="en-US" altLang="ko-KR" sz="1100" b="1" dirty="0"/>
              <a:t>ii. File</a:t>
            </a:r>
            <a:r>
              <a:rPr lang="ko-KR" altLang="en-US" sz="1100" b="1" dirty="0"/>
              <a:t> </a:t>
            </a:r>
            <a:r>
              <a:rPr lang="ko-KR" altLang="ko-KR" sz="1100" b="1" dirty="0"/>
              <a:t>변경 전</a:t>
            </a:r>
            <a:endParaRPr lang="ko-KR" altLang="ko-KR" sz="1200" dirty="0"/>
          </a:p>
          <a:p>
            <a:pPr lvl="2"/>
            <a:r>
              <a:rPr lang="en-US" altLang="ko-KR" sz="1100" dirty="0"/>
              <a:t>auto eth0 </a:t>
            </a:r>
            <a:endParaRPr lang="ko-KR" altLang="ko-KR" sz="1200" dirty="0"/>
          </a:p>
          <a:p>
            <a:pPr lvl="2" latinLnBrk="1"/>
            <a:r>
              <a:rPr lang="en-US" altLang="ko-KR" sz="1100" dirty="0" err="1"/>
              <a:t>iface</a:t>
            </a:r>
            <a:r>
              <a:rPr lang="en-US" altLang="ko-KR" sz="1100" dirty="0"/>
              <a:t> eth0 </a:t>
            </a:r>
            <a:r>
              <a:rPr lang="en-US" altLang="ko-KR" sz="1100" dirty="0" err="1"/>
              <a:t>inet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dhcp</a:t>
            </a:r>
            <a:r>
              <a:rPr lang="en-US" altLang="ko-KR" sz="1100" dirty="0"/>
              <a:t> </a:t>
            </a:r>
            <a:endParaRPr lang="ko-KR" altLang="ko-KR" sz="1200" dirty="0"/>
          </a:p>
          <a:p>
            <a:pPr lvl="1"/>
            <a:r>
              <a:rPr lang="en-US" altLang="ko-KR" sz="1100" b="1" dirty="0"/>
              <a:t>iii. File </a:t>
            </a:r>
            <a:r>
              <a:rPr lang="ko-KR" altLang="ko-KR" sz="1100" b="1" dirty="0"/>
              <a:t>변경 후</a:t>
            </a:r>
            <a:endParaRPr lang="ko-KR" altLang="ko-KR" sz="1200" dirty="0"/>
          </a:p>
          <a:p>
            <a:pPr lvl="2"/>
            <a:r>
              <a:rPr lang="en-US" altLang="ko-KR" sz="1100" dirty="0"/>
              <a:t>auto eth0 </a:t>
            </a:r>
            <a:endParaRPr lang="ko-KR" altLang="ko-KR" sz="1200" dirty="0"/>
          </a:p>
          <a:p>
            <a:pPr lvl="2"/>
            <a:r>
              <a:rPr lang="en-US" altLang="ko-KR" sz="1100" dirty="0" err="1"/>
              <a:t>iface</a:t>
            </a:r>
            <a:r>
              <a:rPr lang="en-US" altLang="ko-KR" sz="1100" dirty="0"/>
              <a:t> eth0 </a:t>
            </a:r>
            <a:r>
              <a:rPr lang="en-US" altLang="ko-KR" sz="1100" dirty="0" err="1"/>
              <a:t>inet</a:t>
            </a:r>
            <a:r>
              <a:rPr lang="en-US" altLang="ko-KR" sz="1100" dirty="0"/>
              <a:t> static </a:t>
            </a:r>
            <a:endParaRPr lang="ko-KR" altLang="ko-KR" sz="1200" dirty="0"/>
          </a:p>
          <a:p>
            <a:pPr lvl="2"/>
            <a:r>
              <a:rPr lang="en-US" altLang="ko-KR" sz="1100" dirty="0"/>
              <a:t>address &lt;</a:t>
            </a:r>
            <a:r>
              <a:rPr lang="en-US" altLang="ko-KR" sz="1100" dirty="0" err="1"/>
              <a:t>your_IP_address</a:t>
            </a:r>
            <a:r>
              <a:rPr lang="en-US" altLang="ko-KR" sz="1100" dirty="0"/>
              <a:t>&gt; </a:t>
            </a:r>
            <a:endParaRPr lang="ko-KR" altLang="ko-KR" sz="1200" dirty="0"/>
          </a:p>
          <a:p>
            <a:pPr lvl="2"/>
            <a:r>
              <a:rPr lang="en-US" altLang="ko-KR" sz="1100" dirty="0"/>
              <a:t>netmask &lt;</a:t>
            </a:r>
            <a:r>
              <a:rPr lang="en-US" altLang="ko-KR" sz="1100" dirty="0" err="1"/>
              <a:t>your_netmask</a:t>
            </a:r>
            <a:r>
              <a:rPr lang="en-US" altLang="ko-KR" sz="1100" dirty="0"/>
              <a:t>&gt; </a:t>
            </a:r>
            <a:endParaRPr lang="ko-KR" altLang="ko-KR" sz="1200" dirty="0"/>
          </a:p>
          <a:p>
            <a:pPr lvl="2" latinLnBrk="1"/>
            <a:r>
              <a:rPr lang="en-US" altLang="ko-KR" sz="1100" dirty="0"/>
              <a:t>gateway &lt;</a:t>
            </a:r>
            <a:r>
              <a:rPr lang="en-US" altLang="ko-KR" sz="1100" dirty="0" err="1"/>
              <a:t>your_gateway</a:t>
            </a:r>
            <a:r>
              <a:rPr lang="en-US" altLang="ko-KR" sz="1100" dirty="0"/>
              <a:t>&gt; </a:t>
            </a:r>
            <a:endParaRPr lang="ko-KR" altLang="ko-KR" sz="1200" dirty="0"/>
          </a:p>
          <a:p>
            <a:pPr lvl="1" latinLnBrk="1"/>
            <a:r>
              <a:rPr lang="en-US" altLang="ko-KR" sz="600" dirty="0"/>
              <a:t> </a:t>
            </a:r>
            <a:endParaRPr lang="ko-KR" altLang="ko-KR" sz="1400" dirty="0"/>
          </a:p>
          <a:p>
            <a:pPr lvl="1"/>
            <a:r>
              <a:rPr lang="en-US" altLang="ko-KR" sz="1100" b="1" dirty="0"/>
              <a:t>iv. </a:t>
            </a:r>
            <a:r>
              <a:rPr lang="ko-KR" altLang="ko-KR" sz="1100" b="1" dirty="0"/>
              <a:t>서비스 재시작</a:t>
            </a:r>
            <a:endParaRPr lang="ko-KR" altLang="ko-KR" sz="1200" dirty="0"/>
          </a:p>
          <a:p>
            <a:pPr lvl="2"/>
            <a:r>
              <a:rPr lang="en-US" altLang="ko-KR" sz="1100" dirty="0" err="1"/>
              <a:t>sudo</a:t>
            </a:r>
            <a:r>
              <a:rPr lang="en-US" altLang="ko-KR" sz="1100" dirty="0"/>
              <a:t> service networking restart </a:t>
            </a:r>
            <a:endParaRPr lang="ko-KR" altLang="ko-KR" sz="1200" dirty="0"/>
          </a:p>
          <a:p>
            <a:pPr lvl="2"/>
            <a:r>
              <a:rPr lang="en-US" altLang="ko-KR" sz="1100" dirty="0" err="1"/>
              <a:t>sudo</a:t>
            </a:r>
            <a:r>
              <a:rPr lang="en-US" altLang="ko-KR" sz="1100" dirty="0"/>
              <a:t> service </a:t>
            </a:r>
            <a:r>
              <a:rPr lang="en-US" altLang="ko-KR" sz="1100" dirty="0" err="1"/>
              <a:t>VeeamBackupAgent</a:t>
            </a:r>
            <a:r>
              <a:rPr lang="en-US" altLang="ko-KR" sz="1100" dirty="0"/>
              <a:t> restart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FE3BB77-0016-46AD-B176-3E43013EC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748" y="2381967"/>
            <a:ext cx="5124708" cy="194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6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4.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</a:t>
            </a:r>
            <a:r>
              <a:rPr lang="en-US" altLang="ko-KR" b="1" dirty="0"/>
              <a:t>Proxy(Appliance) Setup</a:t>
            </a:r>
            <a:endParaRPr lang="ko-KR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83D300-6C41-42CB-BF86-658F7725C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9" t="311" r="229" b="5255"/>
          <a:stretch/>
        </p:blipFill>
        <p:spPr>
          <a:xfrm>
            <a:off x="3606493" y="1493522"/>
            <a:ext cx="4732235" cy="297535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84C7E6-E3EC-4450-9B81-5A2753A943AC}"/>
              </a:ext>
            </a:extLst>
          </p:cNvPr>
          <p:cNvSpPr/>
          <p:nvPr/>
        </p:nvSpPr>
        <p:spPr>
          <a:xfrm>
            <a:off x="498452" y="1276700"/>
            <a:ext cx="4513560" cy="741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latinLnBrk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altLang="ko-KR" b="1" dirty="0"/>
              <a:t>Web console Connect</a:t>
            </a:r>
            <a:br>
              <a:rPr lang="en-US" altLang="ko-KR" dirty="0"/>
            </a:br>
            <a:r>
              <a:rPr lang="ko-KR" altLang="en-US" dirty="0"/>
              <a:t>주소 </a:t>
            </a:r>
            <a:r>
              <a:rPr lang="en-US" altLang="ko-KR" dirty="0"/>
              <a:t>: </a:t>
            </a:r>
            <a:r>
              <a:rPr lang="en-US" altLang="ko-KR" u="sng" dirty="0">
                <a:hlinkClick r:id="rId4"/>
              </a:rPr>
              <a:t>https://IP</a:t>
            </a:r>
            <a:r>
              <a:rPr lang="en-US" altLang="ko-KR" dirty="0"/>
              <a:t> Address:8100</a:t>
            </a:r>
            <a:br>
              <a:rPr lang="en-US" altLang="ko-KR" dirty="0"/>
            </a:br>
            <a:r>
              <a:rPr lang="en-US" altLang="ko-KR" dirty="0"/>
              <a:t>ID : admin, PW : admin</a:t>
            </a:r>
            <a:endParaRPr lang="ko-KR" altLang="ko-KR" sz="20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09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5.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Nutanix AHV Install</a:t>
            </a:r>
            <a:endParaRPr lang="ko-KR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FCBDEC-3537-4576-9171-51A0147A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65" y="1280786"/>
            <a:ext cx="2116304" cy="17458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2155B9-9849-4897-B28C-CA6900A51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335" y="1280786"/>
            <a:ext cx="2236554" cy="17458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877FD5-E570-412D-BB0C-CD1B25CDB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217" y="1280786"/>
            <a:ext cx="2236554" cy="1745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07A311-309A-45CC-9E02-40B9152C0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4925" y="3179085"/>
            <a:ext cx="2236554" cy="1745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75FEC6-4995-4CC8-9429-6C391B7B9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504" y="3179085"/>
            <a:ext cx="2236554" cy="174589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A8345B7-A927-4459-9CAB-948C5E2A9A01}"/>
              </a:ext>
            </a:extLst>
          </p:cNvPr>
          <p:cNvSpPr/>
          <p:nvPr/>
        </p:nvSpPr>
        <p:spPr bwMode="auto">
          <a:xfrm>
            <a:off x="437590" y="2764089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1. </a:t>
            </a:r>
            <a:r>
              <a:rPr lang="en-US" altLang="ko-KR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Install</a:t>
            </a:r>
            <a:endParaRPr lang="ko-KR" altLang="en-US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6FDA966-261D-42A2-8238-D9587FF51BB4}"/>
              </a:ext>
            </a:extLst>
          </p:cNvPr>
          <p:cNvSpPr/>
          <p:nvPr/>
        </p:nvSpPr>
        <p:spPr bwMode="auto">
          <a:xfrm>
            <a:off x="3185834" y="2764089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cs typeface="Segoe UI" pitchFamily="34" charset="0"/>
              </a:rPr>
              <a:t>2. license agreement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447EBB-8690-4C31-BA78-77853D2D36AE}"/>
              </a:ext>
            </a:extLst>
          </p:cNvPr>
          <p:cNvSpPr/>
          <p:nvPr/>
        </p:nvSpPr>
        <p:spPr bwMode="auto">
          <a:xfrm>
            <a:off x="5937578" y="2774250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cs typeface="Segoe UI" pitchFamily="34" charset="0"/>
              </a:rPr>
              <a:t>3. password change (admin)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04F123E-6BD4-42A7-9CFA-A3FB070ECF34}"/>
              </a:ext>
            </a:extLst>
          </p:cNvPr>
          <p:cNvSpPr/>
          <p:nvPr/>
        </p:nvSpPr>
        <p:spPr bwMode="auto">
          <a:xfrm>
            <a:off x="1894925" y="4699118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cs typeface="Segoe UI" pitchFamily="34" charset="0"/>
              </a:rPr>
              <a:t>4. Network Settings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9A16685-6052-4AAD-A916-E6F1CE5CE47C}"/>
              </a:ext>
            </a:extLst>
          </p:cNvPr>
          <p:cNvSpPr/>
          <p:nvPr/>
        </p:nvSpPr>
        <p:spPr bwMode="auto">
          <a:xfrm>
            <a:off x="4646669" y="4709279"/>
            <a:ext cx="2236553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cs typeface="Segoe UI" pitchFamily="34" charset="0"/>
              </a:rPr>
              <a:t>5. Summary</a:t>
            </a:r>
          </a:p>
        </p:txBody>
      </p:sp>
    </p:spTree>
    <p:extLst>
      <p:ext uri="{BB962C8B-B14F-4D97-AF65-F5344CB8AC3E}">
        <p14:creationId xmlns:p14="http://schemas.microsoft.com/office/powerpoint/2010/main" val="374985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6.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Proxy Dashboard</a:t>
            </a:r>
            <a:endParaRPr lang="ko-KR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0CF177-E88D-422C-8553-F3B32ABEAAC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39687" y="1224436"/>
            <a:ext cx="5694831" cy="36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0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7. Add AHV Cluster </a:t>
            </a:r>
            <a:endParaRPr lang="ko-KR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E6F7A70-3FC2-4334-B0DC-6A9740D0229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318" y="1224435"/>
            <a:ext cx="7070144" cy="351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0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8. Add </a:t>
            </a:r>
            <a:r>
              <a:rPr lang="en-US" altLang="ko-KR" sz="1400" b="1" dirty="0" err="1"/>
              <a:t>Veeam</a:t>
            </a:r>
            <a:r>
              <a:rPr lang="en-US" altLang="ko-KR" sz="1400" b="1" dirty="0"/>
              <a:t> Server &amp; Repository Access Permissions</a:t>
            </a:r>
            <a:endParaRPr lang="ko-KR" altLang="ko-KR" sz="1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8D7CCA-E5CD-4564-B6E8-13E7842BFC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379" y="1224436"/>
            <a:ext cx="6757112" cy="3347120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B55B7039-3CED-4F67-9C9E-546BD1CE06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277" y="1687326"/>
            <a:ext cx="3507199" cy="176884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5C2ECAC7-1B81-4462-962C-8CEAA300A3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2667" y="1930206"/>
            <a:ext cx="2648809" cy="29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0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E0DF0-B016-AC4E-8E71-C7043B6E0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AHV backup</a:t>
            </a:r>
            <a:r>
              <a:rPr lang="ko-KR" altLang="en-US" dirty="0"/>
              <a:t> </a:t>
            </a:r>
            <a:r>
              <a:rPr lang="en-US" altLang="ko-KR" dirty="0"/>
              <a:t>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5998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9. Proxy(Appliance) Setting - Summary</a:t>
            </a:r>
            <a:endParaRPr lang="ko-KR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F317A-0697-4270-B5B3-E851142A8677}"/>
              </a:ext>
            </a:extLst>
          </p:cNvPr>
          <p:cNvPicPr/>
          <p:nvPr/>
        </p:nvPicPr>
        <p:blipFill rotWithShape="1">
          <a:blip r:embed="rId3"/>
          <a:srcRect t="11684"/>
          <a:stretch/>
        </p:blipFill>
        <p:spPr>
          <a:xfrm>
            <a:off x="564964" y="1196604"/>
            <a:ext cx="5731510" cy="23772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D276C-C0C1-46BA-A4EA-65B35553AC6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47133" y="759182"/>
            <a:ext cx="2353107" cy="19771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653533-BF1E-4253-97A9-DFA5427665F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671351" y="3203837"/>
            <a:ext cx="2353107" cy="17682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6ABA66-974E-42F4-834A-A6593A63C5E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119214" y="3327410"/>
            <a:ext cx="2770403" cy="1622722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F9A076-EFFD-444D-9DB1-D5C6DE7A8EE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410093" y="1747754"/>
            <a:ext cx="3037040" cy="1022621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CF57547-8072-4E06-BBBE-715DDB8853BD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847905" y="2922473"/>
            <a:ext cx="465716" cy="281364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754FFBF-1A87-4453-B89F-0860A29D802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940162" y="2922473"/>
            <a:ext cx="1564254" cy="404937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6A790F2-FA1B-4219-9876-41FCB50E6FD8}"/>
              </a:ext>
            </a:extLst>
          </p:cNvPr>
          <p:cNvSpPr/>
          <p:nvPr/>
        </p:nvSpPr>
        <p:spPr bwMode="auto">
          <a:xfrm>
            <a:off x="7026442" y="3348008"/>
            <a:ext cx="1863175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Install </a:t>
            </a:r>
            <a:r>
              <a:rPr lang="en-US" altLang="ko-KR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License</a:t>
            </a:r>
            <a:endParaRPr lang="ko-KR" altLang="en-US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D5FEADD-CA50-4763-BD94-4E3C0DF36C22}"/>
              </a:ext>
            </a:extLst>
          </p:cNvPr>
          <p:cNvSpPr/>
          <p:nvPr/>
        </p:nvSpPr>
        <p:spPr bwMode="auto">
          <a:xfrm>
            <a:off x="6827063" y="537105"/>
            <a:ext cx="1973178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Backup Configuration</a:t>
            </a:r>
            <a:endParaRPr lang="ko-KR" altLang="en-US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425A606-86BE-479E-9BCA-76731D2BAD70}"/>
              </a:ext>
            </a:extLst>
          </p:cNvPr>
          <p:cNvSpPr/>
          <p:nvPr/>
        </p:nvSpPr>
        <p:spPr bwMode="auto">
          <a:xfrm>
            <a:off x="4323296" y="3214136"/>
            <a:ext cx="1701162" cy="225863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Support Bundle</a:t>
            </a:r>
            <a:endParaRPr lang="ko-KR" altLang="en-US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4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9. Proxy(Appliance) Setting</a:t>
            </a:r>
            <a:endParaRPr lang="ko-KR" altLang="ko-KR" sz="14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4F317A-0697-4270-B5B3-E851142A8677}"/>
              </a:ext>
            </a:extLst>
          </p:cNvPr>
          <p:cNvPicPr/>
          <p:nvPr/>
        </p:nvPicPr>
        <p:blipFill rotWithShape="1">
          <a:blip r:embed="rId3"/>
          <a:srcRect t="11684"/>
          <a:stretch/>
        </p:blipFill>
        <p:spPr>
          <a:xfrm>
            <a:off x="564964" y="1196604"/>
            <a:ext cx="5731510" cy="237726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2187755-ACF2-4FC6-AAF2-E53C0819A695}"/>
              </a:ext>
            </a:extLst>
          </p:cNvPr>
          <p:cNvPicPr/>
          <p:nvPr/>
        </p:nvPicPr>
        <p:blipFill rotWithShape="1">
          <a:blip r:embed="rId4"/>
          <a:srcRect t="57493" r="53675"/>
          <a:stretch/>
        </p:blipFill>
        <p:spPr bwMode="auto">
          <a:xfrm>
            <a:off x="470078" y="3643883"/>
            <a:ext cx="2098675" cy="10045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FF6AB03-8D9F-42B8-AACD-9DEE0DAADA9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018195" y="3734158"/>
            <a:ext cx="1870075" cy="1053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A323C21-6069-48BA-8158-7A95C03AB61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226057" y="3573871"/>
            <a:ext cx="1593215" cy="12820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D04AD6D-2179-4C81-938D-7A1D643CF2D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187669" y="2344439"/>
            <a:ext cx="2805077" cy="5431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CE5D141-645B-4750-BB64-26F766E66E1A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1519416" y="2392565"/>
            <a:ext cx="254382" cy="1251318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D53FF89-0D0D-4D29-B92B-D8E398AEFB7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200060" y="2392565"/>
            <a:ext cx="1753173" cy="1341593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6FB2E84-F7FB-424A-8DB1-E9C954BF85B6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695074" y="2392565"/>
            <a:ext cx="3327591" cy="1181306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DF3505C-56AE-4B50-9A76-B3C85B3849C8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368842" y="2296313"/>
            <a:ext cx="2818827" cy="319696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0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1B8298-3B95-417E-B9E6-2D0D85F78D8B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10. Backup Job Create</a:t>
            </a:r>
            <a:endParaRPr lang="ko-KR" altLang="ko-KR" sz="14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959A295-5269-469A-8BD6-D55D85BB8B95}"/>
              </a:ext>
            </a:extLst>
          </p:cNvPr>
          <p:cNvGrpSpPr/>
          <p:nvPr/>
        </p:nvGrpSpPr>
        <p:grpSpPr>
          <a:xfrm>
            <a:off x="530446" y="1224436"/>
            <a:ext cx="7645814" cy="3515204"/>
            <a:chOff x="530446" y="1224436"/>
            <a:chExt cx="6454745" cy="28525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19E18D2-22D3-4CD1-84EF-12C42DFBA6F9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59157" y="1224436"/>
              <a:ext cx="6426034" cy="2852550"/>
            </a:xfrm>
            <a:prstGeom prst="rect">
              <a:avLst/>
            </a:prstGeom>
          </p:spPr>
        </p:pic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9E7A9CA4-C846-4E27-9E6D-FF6D192E97DD}"/>
                </a:ext>
              </a:extLst>
            </p:cNvPr>
            <p:cNvSpPr/>
            <p:nvPr/>
          </p:nvSpPr>
          <p:spPr bwMode="auto">
            <a:xfrm>
              <a:off x="2231109" y="1328868"/>
              <a:ext cx="597436" cy="226881"/>
            </a:xfrm>
            <a:prstGeom prst="roundRect">
              <a:avLst/>
            </a:prstGeom>
            <a:noFill/>
            <a:ln w="317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84E3A37F-D847-4D87-8745-383492F51AB4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902209" y="1555749"/>
              <a:ext cx="1627618" cy="919227"/>
            </a:xfrm>
            <a:prstGeom prst="straightConnector1">
              <a:avLst/>
            </a:prstGeom>
            <a:ln w="19050">
              <a:solidFill>
                <a:srgbClr val="00B3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384CF44-8341-47C3-ABD6-38A2BC3101C2}"/>
                </a:ext>
              </a:extLst>
            </p:cNvPr>
            <p:cNvSpPr/>
            <p:nvPr/>
          </p:nvSpPr>
          <p:spPr bwMode="auto">
            <a:xfrm>
              <a:off x="530446" y="2474976"/>
              <a:ext cx="664370" cy="226881"/>
            </a:xfrm>
            <a:prstGeom prst="roundRect">
              <a:avLst/>
            </a:prstGeom>
            <a:noFill/>
            <a:ln w="317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09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C2FE96-4DCE-4E97-93EB-0489991E44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2855" y="1194523"/>
            <a:ext cx="2633790" cy="25080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BBF073-0F86-4191-9160-29200BB966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775645" y="1199525"/>
            <a:ext cx="2512261" cy="25080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F97A90-B3F8-4D5F-8FF7-661F174E843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68635" y="1199525"/>
            <a:ext cx="2458415" cy="2508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DC761C-A1D5-4F87-ABA6-C85A8FEE6D4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798208" y="2629012"/>
            <a:ext cx="2362812" cy="2514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111780-B286-45CD-B115-F0EBD37A74F9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047062" y="2618004"/>
            <a:ext cx="2362811" cy="25144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C46F86-417B-4148-A122-12AB686DDCDE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288758" y="2618005"/>
            <a:ext cx="2505578" cy="2508042"/>
          </a:xfrm>
          <a:prstGeom prst="rect">
            <a:avLst/>
          </a:prstGeom>
        </p:spPr>
      </p:pic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10. Backup Job Create</a:t>
            </a:r>
            <a:endParaRPr lang="ko-KR" altLang="ko-KR" sz="1400" b="1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ACB2AF7-D547-44B0-812F-CE36B3B35F77}"/>
              </a:ext>
            </a:extLst>
          </p:cNvPr>
          <p:cNvSpPr/>
          <p:nvPr/>
        </p:nvSpPr>
        <p:spPr bwMode="auto">
          <a:xfrm>
            <a:off x="1355379" y="1224436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1. </a:t>
            </a:r>
            <a:r>
              <a:rPr lang="en-US" altLang="ko-KR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General</a:t>
            </a:r>
            <a:r>
              <a:rPr lang="ko-KR" altLang="en-US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en-US" altLang="ko-KR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Settings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89BD5CE-D55E-4B15-8B26-7383743F16E0}"/>
              </a:ext>
            </a:extLst>
          </p:cNvPr>
          <p:cNvSpPr/>
          <p:nvPr/>
        </p:nvSpPr>
        <p:spPr bwMode="auto">
          <a:xfrm>
            <a:off x="4306641" y="1227550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2. Assign VMs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E5CD64E-A6C3-460E-BB03-1B4FCE09950D}"/>
              </a:ext>
            </a:extLst>
          </p:cNvPr>
          <p:cNvSpPr/>
          <p:nvPr/>
        </p:nvSpPr>
        <p:spPr bwMode="auto">
          <a:xfrm>
            <a:off x="7129089" y="1222046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3. Backup Destination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D81FEC2-FC22-405F-92AF-2CF6CB916DFF}"/>
              </a:ext>
            </a:extLst>
          </p:cNvPr>
          <p:cNvSpPr/>
          <p:nvPr/>
        </p:nvSpPr>
        <p:spPr bwMode="auto">
          <a:xfrm>
            <a:off x="6179755" y="2660672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4. Configure Schedule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79F95E2-F8FE-4246-B51E-DDEBB09715C7}"/>
              </a:ext>
            </a:extLst>
          </p:cNvPr>
          <p:cNvSpPr/>
          <p:nvPr/>
        </p:nvSpPr>
        <p:spPr bwMode="auto">
          <a:xfrm>
            <a:off x="3428608" y="2631216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5. Review Summary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A948DD9-2282-4CFA-B715-E5AB47056A87}"/>
              </a:ext>
            </a:extLst>
          </p:cNvPr>
          <p:cNvSpPr/>
          <p:nvPr/>
        </p:nvSpPr>
        <p:spPr bwMode="auto">
          <a:xfrm>
            <a:off x="803764" y="2602108"/>
            <a:ext cx="1981265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Backup Job progress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2705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11. Backup Job Monitoring</a:t>
            </a:r>
            <a:endParaRPr lang="ko-KR" altLang="ko-KR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398DE91-14C2-4175-83E5-0E1F51F8E5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4504" y="1224436"/>
            <a:ext cx="6724016" cy="319913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A842AA-A381-47B5-994E-577773F0B4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95216" y="1536856"/>
            <a:ext cx="3764280" cy="333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7447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11. Backup Job Monitoring</a:t>
            </a:r>
            <a:endParaRPr lang="ko-KR" altLang="ko-KR" sz="1400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C87A8FC-BE8A-4033-B25B-86FF6F97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105"/>
            <a:ext cx="9144001" cy="22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8060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- VM &amp; Disk</a:t>
            </a:r>
            <a:endParaRPr lang="ko-KR" altLang="ko-KR" sz="14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9F70336-EF00-4605-803A-772AB729A7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1356" y="1224436"/>
            <a:ext cx="5516064" cy="2471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F4FAD6-921D-49F8-8D55-F2AF637465B8}"/>
              </a:ext>
            </a:extLst>
          </p:cNvPr>
          <p:cNvPicPr/>
          <p:nvPr/>
        </p:nvPicPr>
        <p:blipFill rotWithShape="1">
          <a:blip r:embed="rId3"/>
          <a:srcRect t="45870"/>
          <a:stretch/>
        </p:blipFill>
        <p:spPr>
          <a:xfrm>
            <a:off x="336096" y="3622954"/>
            <a:ext cx="5694908" cy="1276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DB9159-9C2F-4C19-8641-E408CD67FF3C}"/>
              </a:ext>
            </a:extLst>
          </p:cNvPr>
          <p:cNvPicPr/>
          <p:nvPr/>
        </p:nvPicPr>
        <p:blipFill rotWithShape="1">
          <a:blip r:embed="rId4"/>
          <a:srcRect l="20583" t="7434" r="16215" b="12805"/>
          <a:stretch/>
        </p:blipFill>
        <p:spPr bwMode="auto">
          <a:xfrm>
            <a:off x="5608320" y="2019299"/>
            <a:ext cx="3535680" cy="254508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BA20041-E80F-477D-9E71-C4F4464760C1}"/>
              </a:ext>
            </a:extLst>
          </p:cNvPr>
          <p:cNvSpPr/>
          <p:nvPr/>
        </p:nvSpPr>
        <p:spPr bwMode="auto">
          <a:xfrm>
            <a:off x="656136" y="2697480"/>
            <a:ext cx="4182564" cy="822960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1. Select Restore</a:t>
            </a:r>
            <a:r>
              <a:rPr lang="ko-KR" altLang="en-US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 </a:t>
            </a:r>
            <a:r>
              <a:rPr lang="en-US" altLang="ko-KR" sz="11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VM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7637C05F-D18C-478D-A927-02AD4B93023B}"/>
              </a:ext>
            </a:extLst>
          </p:cNvPr>
          <p:cNvCxnSpPr>
            <a:cxnSpLocks/>
            <a:stCxn id="21" idx="2"/>
            <a:endCxn id="25" idx="0"/>
          </p:cNvCxnSpPr>
          <p:nvPr/>
        </p:nvCxnSpPr>
        <p:spPr>
          <a:xfrm>
            <a:off x="2747418" y="3520440"/>
            <a:ext cx="342900" cy="495300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30A0FC9-B8D1-4A24-B149-EB62336E45CA}"/>
              </a:ext>
            </a:extLst>
          </p:cNvPr>
          <p:cNvSpPr/>
          <p:nvPr/>
        </p:nvSpPr>
        <p:spPr bwMode="auto">
          <a:xfrm>
            <a:off x="656136" y="4015740"/>
            <a:ext cx="4868364" cy="850700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altLang="ko-KR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dirty="0">
                <a:solidFill>
                  <a:schemeClr val="tx2"/>
                </a:solidFill>
                <a:latin typeface="+mj-lt"/>
                <a:cs typeface="Segoe UI" pitchFamily="34" charset="0"/>
              </a:rPr>
              <a:t>2. Select Restore Version </a:t>
            </a:r>
            <a:r>
              <a:rPr lang="en-US" altLang="ko-KR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(Snapshot 1ea</a:t>
            </a:r>
            <a:r>
              <a:rPr lang="ko-KR" altLang="en-US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가 있어 빠른 복구 시 </a:t>
            </a:r>
            <a:r>
              <a:rPr lang="en-US" altLang="ko-KR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Snapshot</a:t>
            </a:r>
            <a:r>
              <a:rPr lang="ko-KR" altLang="en-US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 버전으로 복구</a:t>
            </a:r>
            <a:r>
              <a:rPr lang="en-US" altLang="ko-KR" sz="900" dirty="0">
                <a:solidFill>
                  <a:schemeClr val="tx2"/>
                </a:solidFill>
                <a:latin typeface="+mj-lt"/>
                <a:cs typeface="Segoe UI" pitchFamily="34" charset="0"/>
              </a:rPr>
              <a:t>)</a:t>
            </a:r>
            <a:endParaRPr lang="ko-KR" altLang="en-US" sz="1100" dirty="0">
              <a:solidFill>
                <a:schemeClr val="tx2"/>
              </a:solidFill>
              <a:latin typeface="+mj-lt"/>
              <a:cs typeface="Segoe UI" pitchFamily="34" charset="0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C98A644-70FF-4C63-8A71-89F0DF8505CA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5524500" y="2145984"/>
            <a:ext cx="1082222" cy="2295106"/>
          </a:xfrm>
          <a:prstGeom prst="straightConnector1">
            <a:avLst/>
          </a:prstGeom>
          <a:ln w="19050">
            <a:solidFill>
              <a:srgbClr val="00B3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35EC91B-0A50-464E-B57F-1B4576EFE7D4}"/>
              </a:ext>
            </a:extLst>
          </p:cNvPr>
          <p:cNvSpPr/>
          <p:nvPr/>
        </p:nvSpPr>
        <p:spPr bwMode="auto">
          <a:xfrm>
            <a:off x="6606722" y="2019299"/>
            <a:ext cx="2003244" cy="259080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100" spc="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3. Restore Wizard</a:t>
            </a:r>
            <a:endParaRPr lang="ko-KR" altLang="en-US" sz="1100" spc="0" dirty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62429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- Exporting VM Disk Content as Virtual Disks </a:t>
            </a:r>
            <a:endParaRPr lang="ko-KR" altLang="ko-KR" sz="1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8B865-530A-4716-AC42-AC1619CD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79" y="1386924"/>
            <a:ext cx="5523361" cy="33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1816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- VM Guest OS Files </a:t>
            </a:r>
            <a:endParaRPr lang="ko-KR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E237C6-BC11-4B2D-9F2F-B8B1A619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373" y="1308256"/>
            <a:ext cx="5873881" cy="355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5281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- Application Items</a:t>
            </a:r>
            <a:endParaRPr lang="ko-KR" altLang="ko-KR" sz="14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4B0C84-1661-43D6-B7A1-8D4BB9F252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599" y="1308256"/>
            <a:ext cx="5573936" cy="32850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487DCB7-AED7-4222-81E5-5B57EC8FAF88}"/>
              </a:ext>
            </a:extLst>
          </p:cNvPr>
          <p:cNvSpPr/>
          <p:nvPr/>
        </p:nvSpPr>
        <p:spPr>
          <a:xfrm>
            <a:off x="261152" y="1308256"/>
            <a:ext cx="253002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Microsoft Active Directory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Microsoft Exchange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Microsoft SharePoint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Microsoft SQL Server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Wingdings" panose="05000000000000000000" pitchFamily="2" charset="2"/>
              </a:rPr>
              <a:t> </a:t>
            </a:r>
            <a:r>
              <a:rPr lang="en-US" altLang="ko-KR" sz="1400" dirty="0">
                <a:solidFill>
                  <a:srgbClr val="000000"/>
                </a:solidFill>
                <a:latin typeface="Tahoma" panose="020B0604030504040204" pitchFamily="34" charset="0"/>
              </a:rPr>
              <a:t>Oracle </a:t>
            </a:r>
          </a:p>
        </p:txBody>
      </p:sp>
    </p:spTree>
    <p:extLst>
      <p:ext uri="{BB962C8B-B14F-4D97-AF65-F5344CB8AC3E}">
        <p14:creationId xmlns:p14="http://schemas.microsoft.com/office/powerpoint/2010/main" val="232662905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A1FAA5BD-9A2A-4F63-9264-48B2F65323EA}"/>
              </a:ext>
            </a:extLst>
          </p:cNvPr>
          <p:cNvGrpSpPr/>
          <p:nvPr/>
        </p:nvGrpSpPr>
        <p:grpSpPr>
          <a:xfrm>
            <a:off x="1715803" y="1298864"/>
            <a:ext cx="5712395" cy="3685715"/>
            <a:chOff x="1715803" y="1171108"/>
            <a:chExt cx="5712395" cy="3685715"/>
          </a:xfrm>
        </p:grpSpPr>
        <p:sp>
          <p:nvSpPr>
            <p:cNvPr id="14" name="Triangle 13"/>
            <p:cNvSpPr/>
            <p:nvPr/>
          </p:nvSpPr>
          <p:spPr>
            <a:xfrm flipV="1">
              <a:off x="2015734" y="3308649"/>
              <a:ext cx="1951737" cy="52479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15733" y="3014168"/>
              <a:ext cx="1951738" cy="31045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Acropolis Hypervisor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62901" y="4487491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Nutanix Acropolis Hyperconverged Infrastructure Cluster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31134" y="2256983"/>
              <a:ext cx="436337" cy="4363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052518" y="2673992"/>
              <a:ext cx="1393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Veeam Backup Proxy Appliance for AHV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5977988" y="2090600"/>
              <a:ext cx="1393569" cy="2629624"/>
              <a:chOff x="7215725" y="2329403"/>
              <a:chExt cx="1858092" cy="350616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7215725" y="2329403"/>
                <a:ext cx="1858092" cy="1407813"/>
                <a:chOff x="7215725" y="2329403"/>
                <a:chExt cx="1858092" cy="1407813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60805" y="2329403"/>
                  <a:ext cx="967933" cy="932313"/>
                </a:xfrm>
                <a:prstGeom prst="rect">
                  <a:avLst/>
                </a:prstGeom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7215725" y="3244773"/>
                  <a:ext cx="1858092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  <a:t>Veeam Backup</a:t>
                  </a:r>
                  <a:b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  <a:t>&amp; Replication server</a:t>
                  </a:r>
                </a:p>
              </p:txBody>
            </p:sp>
          </p:grpSp>
          <p:grpSp>
            <p:nvGrpSpPr>
              <p:cNvPr id="39" name="Group 38"/>
              <p:cNvGrpSpPr/>
              <p:nvPr/>
            </p:nvGrpSpPr>
            <p:grpSpPr>
              <a:xfrm>
                <a:off x="7215725" y="4592016"/>
                <a:ext cx="1858092" cy="1243553"/>
                <a:chOff x="7215725" y="4592016"/>
                <a:chExt cx="1858092" cy="1243553"/>
              </a:xfrm>
            </p:grpSpPr>
            <p:pic>
              <p:nvPicPr>
                <p:cNvPr id="26" name="Picture 111">
                  <a:extLst>
                    <a:ext uri="{FF2B5EF4-FFF2-40B4-BE49-F238E27FC236}">
                      <a16:creationId xmlns:a16="http://schemas.microsoft.com/office/drawing/2014/main" id="{65A19267-70B7-4177-8E24-99FE79EBA1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 bwMode="auto">
                <a:xfrm>
                  <a:off x="7793187" y="4592016"/>
                  <a:ext cx="814482" cy="75111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5" name="TextBox 44"/>
                <p:cNvSpPr txBox="1"/>
                <p:nvPr/>
              </p:nvSpPr>
              <p:spPr>
                <a:xfrm>
                  <a:off x="7215725" y="5343126"/>
                  <a:ext cx="1858092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  <a:t>Veeam</a:t>
                  </a:r>
                  <a:b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</a:br>
                  <a:r>
                    <a:rPr lang="en-US" sz="900" dirty="0">
                      <a:latin typeface="Tahoma" charset="0"/>
                      <a:ea typeface="Tahoma" charset="0"/>
                      <a:cs typeface="Tahoma" charset="0"/>
                    </a:rPr>
                    <a:t>Repository</a:t>
                  </a:r>
                </a:p>
              </p:txBody>
            </p:sp>
          </p:grpSp>
        </p:grpSp>
        <p:sp>
          <p:nvSpPr>
            <p:cNvPr id="46" name="Rectangle 45"/>
            <p:cNvSpPr/>
            <p:nvPr/>
          </p:nvSpPr>
          <p:spPr>
            <a:xfrm>
              <a:off x="1715803" y="1637990"/>
              <a:ext cx="2663365" cy="318950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015733" y="1986466"/>
              <a:ext cx="941683" cy="948376"/>
              <a:chOff x="1952095" y="1882910"/>
              <a:chExt cx="1255577" cy="126450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952095" y="1886288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619185" y="1882910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952095" y="2558924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19185" y="2555546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sp>
          <p:nvSpPr>
            <p:cNvPr id="48" name="Rectangle 47"/>
            <p:cNvSpPr/>
            <p:nvPr/>
          </p:nvSpPr>
          <p:spPr>
            <a:xfrm>
              <a:off x="5921350" y="1637990"/>
              <a:ext cx="1506848" cy="3189504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53563A-6D99-40CC-ABBE-F2509CC1145D}"/>
                </a:ext>
              </a:extLst>
            </p:cNvPr>
            <p:cNvSpPr/>
            <p:nvPr/>
          </p:nvSpPr>
          <p:spPr>
            <a:xfrm>
              <a:off x="1994267" y="1637990"/>
              <a:ext cx="975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Nutanix-native VM snapshot</a:t>
              </a:r>
            </a:p>
          </p:txBody>
        </p: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9C1C0C77-C7C4-45BD-A875-A2795F3BF7A8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3175584" y="1921734"/>
              <a:ext cx="318322" cy="151498"/>
            </a:xfrm>
            <a:prstGeom prst="bentConnector2">
              <a:avLst/>
            </a:prstGeom>
            <a:ln w="15875">
              <a:solidFill>
                <a:schemeClr val="bg1">
                  <a:lumMod val="50000"/>
                </a:schemeClr>
              </a:solidFill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A8517D-5722-4D91-A913-27B7DE6D4348}"/>
                </a:ext>
              </a:extLst>
            </p:cNvPr>
            <p:cNvGrpSpPr/>
            <p:nvPr/>
          </p:nvGrpSpPr>
          <p:grpSpPr>
            <a:xfrm>
              <a:off x="2824653" y="1790774"/>
              <a:ext cx="370420" cy="374397"/>
              <a:chOff x="6154704" y="271693"/>
              <a:chExt cx="1289891" cy="130374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8D2F54-25DF-402B-8ACB-489CB54F7B05}"/>
                  </a:ext>
                </a:extLst>
              </p:cNvPr>
              <p:cNvSpPr/>
              <p:nvPr/>
            </p:nvSpPr>
            <p:spPr>
              <a:xfrm>
                <a:off x="6154704" y="271693"/>
                <a:ext cx="1136780" cy="11168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13"/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1CA0662-235F-452E-A294-04004B99DC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092"/>
              <a:stretch/>
            </p:blipFill>
            <p:spPr>
              <a:xfrm>
                <a:off x="6217043" y="361283"/>
                <a:ext cx="1227552" cy="12141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C11CA8-AFEF-4631-8BC6-C06DCBC2B91E}"/>
                </a:ext>
              </a:extLst>
            </p:cNvPr>
            <p:cNvSpPr txBox="1"/>
            <p:nvPr/>
          </p:nvSpPr>
          <p:spPr>
            <a:xfrm>
              <a:off x="4361843" y="2251727"/>
              <a:ext cx="81554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Backup</a:t>
              </a:r>
            </a:p>
          </p:txBody>
        </p:sp>
        <p:cxnSp>
          <p:nvCxnSpPr>
            <p:cNvPr id="31" name="Elbow Connector 10">
              <a:extLst>
                <a:ext uri="{FF2B5EF4-FFF2-40B4-BE49-F238E27FC236}">
                  <a16:creationId xmlns:a16="http://schemas.microsoft.com/office/drawing/2014/main" id="{56F00619-5214-4E6A-91A9-CADE189FD21A}"/>
                </a:ext>
              </a:extLst>
            </p:cNvPr>
            <p:cNvCxnSpPr>
              <a:cxnSpLocks/>
              <a:stCxn id="15" idx="3"/>
              <a:endCxn id="26" idx="1"/>
            </p:cNvCxnSpPr>
            <p:nvPr/>
          </p:nvCxnSpPr>
          <p:spPr>
            <a:xfrm>
              <a:off x="3967471" y="2475152"/>
              <a:ext cx="2443614" cy="1594073"/>
            </a:xfrm>
            <a:prstGeom prst="bentConnector3">
              <a:avLst>
                <a:gd name="adj1" fmla="val 50146"/>
              </a:avLst>
            </a:prstGeom>
            <a:ln w="15875">
              <a:solidFill>
                <a:srgbClr val="00B336"/>
              </a:solidFill>
              <a:headEnd type="none" w="med" len="med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8379D54-114B-4AC5-8BCB-BDEC56AEA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29487" y="1198694"/>
              <a:ext cx="436337" cy="43633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B09BC6-0DF6-421E-8A69-451788020525}"/>
                </a:ext>
              </a:extLst>
            </p:cNvPr>
            <p:cNvSpPr txBox="1"/>
            <p:nvPr/>
          </p:nvSpPr>
          <p:spPr>
            <a:xfrm>
              <a:off x="2599151" y="1324106"/>
              <a:ext cx="139356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Web UI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4537DB6-F92F-4C3A-92EC-3D39517DB8A2}"/>
                </a:ext>
              </a:extLst>
            </p:cNvPr>
            <p:cNvCxnSpPr>
              <a:cxnSpLocks/>
              <a:stCxn id="32" idx="2"/>
              <a:endCxn id="15" idx="0"/>
            </p:cNvCxnSpPr>
            <p:nvPr/>
          </p:nvCxnSpPr>
          <p:spPr>
            <a:xfrm>
              <a:off x="3747656" y="1635031"/>
              <a:ext cx="1647" cy="621952"/>
            </a:xfrm>
            <a:prstGeom prst="line">
              <a:avLst/>
            </a:prstGeom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C23EA92-1972-4EF8-94C8-9B3451206490}"/>
                </a:ext>
              </a:extLst>
            </p:cNvPr>
            <p:cNvSpPr txBox="1"/>
            <p:nvPr/>
          </p:nvSpPr>
          <p:spPr>
            <a:xfrm>
              <a:off x="3992720" y="1171108"/>
              <a:ext cx="259066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Manage appliance</a:t>
              </a:r>
            </a:p>
            <a:p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Configure and schedule backups</a:t>
              </a:r>
            </a:p>
            <a:p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Full-VM restores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5F95A86-4A1A-4F30-AC3A-DC6497346EDD}"/>
                </a:ext>
              </a:extLst>
            </p:cNvPr>
            <p:cNvGrpSpPr/>
            <p:nvPr/>
          </p:nvGrpSpPr>
          <p:grpSpPr>
            <a:xfrm>
              <a:off x="3342714" y="2073231"/>
              <a:ext cx="370420" cy="374397"/>
              <a:chOff x="6154704" y="271693"/>
              <a:chExt cx="1289891" cy="130374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3E51038-84F2-49F8-BA77-CAAD2C87CAE0}"/>
                  </a:ext>
                </a:extLst>
              </p:cNvPr>
              <p:cNvSpPr/>
              <p:nvPr/>
            </p:nvSpPr>
            <p:spPr>
              <a:xfrm>
                <a:off x="6154704" y="271693"/>
                <a:ext cx="1052978" cy="111689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13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0B3393F-ADA8-4109-AC66-5EAFB96279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b="1092"/>
              <a:stretch/>
            </p:blipFill>
            <p:spPr>
              <a:xfrm>
                <a:off x="6217043" y="361283"/>
                <a:ext cx="1227552" cy="1214150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B710261-51EB-45FE-B8BA-F95956D3A755}"/>
                </a:ext>
              </a:extLst>
            </p:cNvPr>
            <p:cNvGrpSpPr/>
            <p:nvPr/>
          </p:nvGrpSpPr>
          <p:grpSpPr>
            <a:xfrm>
              <a:off x="2525640" y="3727767"/>
              <a:ext cx="992646" cy="774815"/>
              <a:chOff x="3499528" y="4337280"/>
              <a:chExt cx="1059508" cy="827004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E53EC0AA-1CF9-4AC2-A533-71BFDAC76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713BCB7-C529-4E88-B6E4-D6C574E14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0B6A515-2217-4699-B31F-2A0A65F9D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How it works - </a:t>
            </a:r>
            <a:r>
              <a:rPr lang="ko-KR" altLang="en-US" dirty="0"/>
              <a:t>백업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CE5B7AB-5458-40F1-88C8-AA2C42020262}"/>
              </a:ext>
            </a:extLst>
          </p:cNvPr>
          <p:cNvSpPr/>
          <p:nvPr/>
        </p:nvSpPr>
        <p:spPr>
          <a:xfrm>
            <a:off x="195936" y="781855"/>
            <a:ext cx="877325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백업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Proxy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는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Nutanix AHV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와 통신하여 가상 시스템 스냅 샷을 트리거하고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, 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가상 시스템을 호스팅하는 데이터  스토어에서 블록 단위로 데이터 블록을 검색하고 이를 압축 및 중복 제거하여 </a:t>
            </a:r>
            <a:r>
              <a:rPr lang="en-US" altLang="ko-KR" dirty="0" err="1">
                <a:solidFill>
                  <a:srgbClr val="58595B"/>
                </a:solidFill>
                <a:latin typeface="Guardian TextSans"/>
              </a:rPr>
              <a:t>Veeam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 백업 장치에 저장합니다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66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– Restore to Azure</a:t>
            </a:r>
            <a:endParaRPr lang="ko-KR" altLang="ko-KR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0A47C2-F843-4F28-AC90-CDD3A9142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59" y="1299070"/>
            <a:ext cx="5165761" cy="34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093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>
            <a:extLst>
              <a:ext uri="{FF2B5EF4-FFF2-40B4-BE49-F238E27FC236}">
                <a16:creationId xmlns:a16="http://schemas.microsoft.com/office/drawing/2014/main" id="{7B951563-F98F-49AC-A171-F6FDA925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AHV integration process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4A664E-4660-4E35-8C70-C8477743B8BE}"/>
              </a:ext>
            </a:extLst>
          </p:cNvPr>
          <p:cNvSpPr/>
          <p:nvPr/>
        </p:nvSpPr>
        <p:spPr>
          <a:xfrm>
            <a:off x="261152" y="882609"/>
            <a:ext cx="84903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400" b="1" dirty="0"/>
              <a:t>12. Restore – Instant Recovery to Hyper-V</a:t>
            </a:r>
            <a:endParaRPr lang="ko-KR" altLang="ko-KR" sz="1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9D2BB4F-C008-4CD4-A0EA-07A14608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59" y="1348491"/>
            <a:ext cx="5664721" cy="341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5061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813905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E0DF0-B016-AC4E-8E71-C7043B6E0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AHV Test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19823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Test Environment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03096B6B-93CB-404D-97EA-67C71AC1E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660" y="1085850"/>
            <a:ext cx="3708176" cy="1891105"/>
          </a:xfrm>
        </p:spPr>
        <p:txBody>
          <a:bodyPr/>
          <a:lstStyle/>
          <a:p>
            <a:r>
              <a:rPr lang="en-US" altLang="ko-KR" sz="1600" dirty="0" err="1"/>
              <a:t>Veeam</a:t>
            </a:r>
            <a:r>
              <a:rPr lang="en-US" altLang="ko-KR" sz="1600" dirty="0"/>
              <a:t> : VBR 9.5 U3a</a:t>
            </a:r>
          </a:p>
          <a:p>
            <a:r>
              <a:rPr lang="en-US" altLang="ko-KR" sz="1600" dirty="0"/>
              <a:t>AOS : 5.6</a:t>
            </a:r>
            <a:endParaRPr lang="ko-KR" altLang="ko-KR" sz="1600" dirty="0"/>
          </a:p>
          <a:p>
            <a:r>
              <a:rPr lang="en-US" altLang="ko-KR" sz="1600" dirty="0"/>
              <a:t>Block Model : NX-3060-G4</a:t>
            </a:r>
            <a:endParaRPr lang="ko-KR" altLang="ko-KR" sz="1600" dirty="0"/>
          </a:p>
          <a:p>
            <a:r>
              <a:rPr lang="en-US" altLang="ko-KR" sz="1600" dirty="0"/>
              <a:t>Hypervisor : Nutanix 20170830.156</a:t>
            </a:r>
            <a:endParaRPr lang="ko-KR" altLang="ko-KR" sz="1600" dirty="0"/>
          </a:p>
          <a:p>
            <a:r>
              <a:rPr lang="en-US" altLang="ko-KR" sz="1600" dirty="0"/>
              <a:t>Hardware Summary : 4 Hosts 1 Block</a:t>
            </a:r>
            <a:endParaRPr lang="ko-KR" altLang="ko-KR" sz="1600" dirty="0"/>
          </a:p>
          <a:p>
            <a:r>
              <a:rPr lang="en-US" altLang="ko-KR" sz="1600" dirty="0"/>
              <a:t>Storage : 14.59 </a:t>
            </a:r>
            <a:r>
              <a:rPr lang="en-US" altLang="ko-KR" sz="1600" dirty="0" err="1"/>
              <a:t>TiB</a:t>
            </a:r>
            <a:endParaRPr lang="ko-KR" altLang="en-US" sz="16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C1EE680-A8B4-4583-A572-7E05486ACC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357601" y="1471813"/>
            <a:ext cx="3290016" cy="301028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883834-520C-4591-BE02-090A43A1ABB2}"/>
              </a:ext>
            </a:extLst>
          </p:cNvPr>
          <p:cNvGrpSpPr/>
          <p:nvPr/>
        </p:nvGrpSpPr>
        <p:grpSpPr>
          <a:xfrm>
            <a:off x="4030201" y="2340799"/>
            <a:ext cx="1652563" cy="1606772"/>
            <a:chOff x="1574730" y="2976956"/>
            <a:chExt cx="1652563" cy="1606772"/>
          </a:xfrm>
        </p:grpSpPr>
        <p:grpSp>
          <p:nvGrpSpPr>
            <p:cNvPr id="49" name="Group 67">
              <a:extLst>
                <a:ext uri="{FF2B5EF4-FFF2-40B4-BE49-F238E27FC236}">
                  <a16:creationId xmlns:a16="http://schemas.microsoft.com/office/drawing/2014/main" id="{75F72A6B-699F-4687-9E21-B07CE0AFDD01}"/>
                </a:ext>
              </a:extLst>
            </p:cNvPr>
            <p:cNvGrpSpPr/>
            <p:nvPr/>
          </p:nvGrpSpPr>
          <p:grpSpPr>
            <a:xfrm>
              <a:off x="1574730" y="2976956"/>
              <a:ext cx="1652563" cy="1205079"/>
              <a:chOff x="3499528" y="4337280"/>
              <a:chExt cx="1059508" cy="827004"/>
            </a:xfrm>
          </p:grpSpPr>
          <p:pic>
            <p:nvPicPr>
              <p:cNvPr id="54" name="Picture 68">
                <a:extLst>
                  <a:ext uri="{FF2B5EF4-FFF2-40B4-BE49-F238E27FC236}">
                    <a16:creationId xmlns:a16="http://schemas.microsoft.com/office/drawing/2014/main" id="{139122C1-F58B-459E-8560-9D734C350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55" name="Picture 69">
                <a:extLst>
                  <a:ext uri="{FF2B5EF4-FFF2-40B4-BE49-F238E27FC236}">
                    <a16:creationId xmlns:a16="http://schemas.microsoft.com/office/drawing/2014/main" id="{FD3BE935-366D-4057-AAF7-4EF9F561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56" name="Picture 70">
                <a:extLst>
                  <a:ext uri="{FF2B5EF4-FFF2-40B4-BE49-F238E27FC236}">
                    <a16:creationId xmlns:a16="http://schemas.microsoft.com/office/drawing/2014/main" id="{F2F1703A-D4CB-4DA7-9A3E-C07E5565F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  <p:pic>
          <p:nvPicPr>
            <p:cNvPr id="57" name="Picture 70">
              <a:extLst>
                <a:ext uri="{FF2B5EF4-FFF2-40B4-BE49-F238E27FC236}">
                  <a16:creationId xmlns:a16="http://schemas.microsoft.com/office/drawing/2014/main" id="{2015BC84-AB72-4B57-B7BA-5352AE1F9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74730" y="4182035"/>
              <a:ext cx="1652561" cy="401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237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Test Environment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DE305D-D942-4D74-8C53-111594FA2A6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3715" y="848559"/>
            <a:ext cx="7100341" cy="40881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7021BC-FE04-4F77-851F-B9CCBEEF010D}"/>
              </a:ext>
            </a:extLst>
          </p:cNvPr>
          <p:cNvSpPr/>
          <p:nvPr/>
        </p:nvSpPr>
        <p:spPr>
          <a:xfrm>
            <a:off x="7734056" y="807644"/>
            <a:ext cx="10465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Nutanix</a:t>
            </a:r>
          </a:p>
          <a:p>
            <a:pPr algn="ctr"/>
            <a:r>
              <a:rPr lang="en-US" altLang="ko-KR" dirty="0"/>
              <a:t>S</a:t>
            </a:r>
            <a:r>
              <a:rPr lang="ko-KR" altLang="en-US" dirty="0" err="1"/>
              <a:t>creen</a:t>
            </a:r>
            <a:r>
              <a:rPr lang="en-US" altLang="ko-KR" dirty="0"/>
              <a:t>S</a:t>
            </a:r>
            <a:r>
              <a:rPr lang="ko-KR" altLang="en-US" dirty="0" err="1"/>
              <a:t>hot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3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1354217"/>
          </a:xfrm>
        </p:spPr>
        <p:txBody>
          <a:bodyPr/>
          <a:lstStyle/>
          <a:p>
            <a:r>
              <a:rPr lang="en-US" altLang="ko-KR" dirty="0"/>
              <a:t>Test Environment </a:t>
            </a:r>
            <a:r>
              <a:rPr lang="en-US" altLang="ko-KR" sz="2800" dirty="0"/>
              <a:t>- Host Info (Host 4EA)</a:t>
            </a:r>
            <a:br>
              <a:rPr lang="ko-KR" altLang="ko-KR" sz="2800" dirty="0"/>
            </a:b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D3FEB8-D6AC-4D71-B3E8-1F3468E8263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2287" y="913407"/>
            <a:ext cx="7490281" cy="3906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263F20-2DF8-4F11-97F9-75EBD83C01B7}"/>
              </a:ext>
            </a:extLst>
          </p:cNvPr>
          <p:cNvSpPr/>
          <p:nvPr/>
        </p:nvSpPr>
        <p:spPr>
          <a:xfrm>
            <a:off x="7734056" y="807644"/>
            <a:ext cx="10465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Nutanix</a:t>
            </a:r>
          </a:p>
          <a:p>
            <a:pPr algn="ctr"/>
            <a:r>
              <a:rPr lang="en-US" altLang="ko-KR" dirty="0"/>
              <a:t>S</a:t>
            </a:r>
            <a:r>
              <a:rPr lang="ko-KR" altLang="en-US" dirty="0" err="1"/>
              <a:t>creen</a:t>
            </a:r>
            <a:r>
              <a:rPr lang="en-US" altLang="ko-KR" dirty="0"/>
              <a:t>S</a:t>
            </a:r>
            <a:r>
              <a:rPr lang="ko-KR" altLang="en-US" dirty="0" err="1"/>
              <a:t>hot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1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Test Environment </a:t>
            </a:r>
            <a:r>
              <a:rPr lang="en-US" altLang="ko-KR" sz="2800" dirty="0"/>
              <a:t>- Host Details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BD9331-A63F-479D-AA89-B4B73CCA5D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9435" y="972815"/>
            <a:ext cx="7358901" cy="38260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25E868-ECC2-4224-9BE1-637BDBC9BA53}"/>
              </a:ext>
            </a:extLst>
          </p:cNvPr>
          <p:cNvSpPr/>
          <p:nvPr/>
        </p:nvSpPr>
        <p:spPr>
          <a:xfrm>
            <a:off x="7734056" y="807644"/>
            <a:ext cx="104656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Nutanix</a:t>
            </a:r>
          </a:p>
          <a:p>
            <a:pPr algn="ctr"/>
            <a:r>
              <a:rPr lang="en-US" altLang="ko-KR" dirty="0"/>
              <a:t>S</a:t>
            </a:r>
            <a:r>
              <a:rPr lang="ko-KR" altLang="en-US" dirty="0" err="1"/>
              <a:t>creen</a:t>
            </a:r>
            <a:r>
              <a:rPr lang="en-US" altLang="ko-KR" dirty="0"/>
              <a:t>S</a:t>
            </a:r>
            <a:r>
              <a:rPr lang="ko-KR" altLang="en-US" dirty="0" err="1"/>
              <a:t>hot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8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5E0DF0-B016-AC4E-8E71-C7043B6E09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Veeam</a:t>
            </a:r>
            <a:r>
              <a:rPr lang="en-US" altLang="ko-KR" dirty="0"/>
              <a:t> Nutanix AHV Licenses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5272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Nutanix AHV License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00C3D5E-4E68-40B2-AB8A-7DC23C08A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9436" y="996477"/>
            <a:ext cx="8363938" cy="2090486"/>
          </a:xfrm>
        </p:spPr>
        <p:txBody>
          <a:bodyPr/>
          <a:lstStyle/>
          <a:p>
            <a:r>
              <a:rPr lang="en-US" altLang="ko-KR" sz="1800" dirty="0"/>
              <a:t>AHV</a:t>
            </a:r>
            <a:r>
              <a:rPr lang="ko-KR" altLang="en-US" sz="1800" dirty="0"/>
              <a:t> 라이선스는 </a:t>
            </a:r>
            <a:r>
              <a:rPr lang="en-US" altLang="ko-KR" sz="1800" dirty="0"/>
              <a:t>VM </a:t>
            </a:r>
            <a:r>
              <a:rPr lang="ko-KR" altLang="en-US" sz="1800" dirty="0"/>
              <a:t>단위이며 </a:t>
            </a:r>
            <a:r>
              <a:rPr lang="en-US" altLang="ko-KR" sz="1800" dirty="0"/>
              <a:t>Subscription</a:t>
            </a:r>
            <a:r>
              <a:rPr lang="ko-KR" altLang="en-US" sz="1800" dirty="0"/>
              <a:t>과 </a:t>
            </a:r>
            <a:r>
              <a:rPr lang="en-US" altLang="ko-KR" sz="1800" dirty="0"/>
              <a:t>Rental</a:t>
            </a:r>
            <a:r>
              <a:rPr lang="ko-KR" altLang="en-US" sz="1800" dirty="0"/>
              <a:t> </a:t>
            </a:r>
            <a:r>
              <a:rPr lang="en-US" altLang="ko-KR" sz="1800" dirty="0"/>
              <a:t>License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가지 타입으로 제공</a:t>
            </a:r>
            <a:endParaRPr lang="en-US" altLang="ko-KR" sz="1800" dirty="0"/>
          </a:p>
          <a:p>
            <a:endParaRPr lang="en-US" altLang="ko-KR" sz="1600" dirty="0"/>
          </a:p>
          <a:p>
            <a:r>
              <a:rPr lang="en-US" altLang="ko-KR" sz="1600" dirty="0"/>
              <a:t>Types of Licenses</a:t>
            </a:r>
            <a:endParaRPr lang="ko-KR" altLang="ko-KR" sz="1600" dirty="0"/>
          </a:p>
          <a:p>
            <a:pPr marL="342900" lvl="0" indent="-342900">
              <a:buFontTx/>
              <a:buChar char="-"/>
            </a:pPr>
            <a:r>
              <a:rPr lang="en-US" altLang="ko-KR" sz="1400" b="1" dirty="0"/>
              <a:t>Subscription license</a:t>
            </a:r>
          </a:p>
          <a:p>
            <a:pPr marL="342900" lvl="0" indent="-342900">
              <a:buFontTx/>
              <a:buChar char="-"/>
            </a:pPr>
            <a:r>
              <a:rPr lang="en-US" altLang="ko-KR" sz="1400" b="1" dirty="0"/>
              <a:t>Rental license</a:t>
            </a:r>
          </a:p>
          <a:p>
            <a:endParaRPr lang="en-US" altLang="ko-KR" sz="1400" dirty="0"/>
          </a:p>
          <a:p>
            <a:r>
              <a:rPr lang="en-US" altLang="ko-KR" sz="1200" dirty="0"/>
              <a:t>* </a:t>
            </a:r>
            <a:r>
              <a:rPr lang="ko-KR" altLang="en-US" sz="1200" dirty="0"/>
              <a:t>기존</a:t>
            </a:r>
            <a:r>
              <a:rPr lang="en-US" altLang="ko-KR" sz="1200" dirty="0"/>
              <a:t> </a:t>
            </a:r>
            <a:r>
              <a:rPr lang="ko-KR" altLang="en-US" sz="1200" dirty="0"/>
              <a:t>고객의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Veeam</a:t>
            </a:r>
            <a:r>
              <a:rPr lang="en-US" altLang="ko-KR" sz="1200" dirty="0"/>
              <a:t> Backup &amp; Replication Enterprise Plus perpetual per-CPU socket license</a:t>
            </a:r>
            <a:r>
              <a:rPr lang="ko-KR" altLang="ko-KR" sz="1200" dirty="0"/>
              <a:t>은 </a:t>
            </a:r>
            <a:r>
              <a:rPr lang="en-US" altLang="ko-KR" sz="1200" dirty="0" err="1"/>
              <a:t>Veeam</a:t>
            </a:r>
            <a:r>
              <a:rPr lang="en-US" altLang="ko-KR" sz="1200" dirty="0"/>
              <a:t> Availability for Nutanix AHV perpetual per-CPU socket license </a:t>
            </a:r>
            <a:r>
              <a:rPr lang="ko-KR" altLang="ko-KR" sz="1200" dirty="0"/>
              <a:t>로 마이그레이션 가능</a:t>
            </a:r>
            <a:r>
              <a:rPr lang="en-US" altLang="ko-KR" sz="1200" dirty="0"/>
              <a:t>.</a:t>
            </a:r>
            <a:endParaRPr lang="ko-KR" altLang="ko-KR" sz="1200" dirty="0"/>
          </a:p>
          <a:p>
            <a:r>
              <a:rPr lang="en-US" altLang="ko-KR" sz="1200" dirty="0"/>
              <a:t>* Nutanix</a:t>
            </a:r>
            <a:r>
              <a:rPr lang="ko-KR" altLang="en-US" sz="1200" dirty="0"/>
              <a:t> </a:t>
            </a:r>
            <a:r>
              <a:rPr lang="en-US" altLang="ko-KR" sz="1200" dirty="0"/>
              <a:t>AHV ( </a:t>
            </a:r>
            <a:r>
              <a:rPr lang="en-US" altLang="ko-KR" sz="1200" dirty="0" err="1"/>
              <a:t>Veeam</a:t>
            </a:r>
            <a:r>
              <a:rPr lang="en-US" altLang="ko-KR" sz="1200" dirty="0"/>
              <a:t> Availability for Nutanix AHV) </a:t>
            </a:r>
            <a:r>
              <a:rPr lang="ko-KR" altLang="ko-KR" sz="1200" dirty="0"/>
              <a:t>만을</a:t>
            </a:r>
            <a:r>
              <a:rPr lang="en-US" altLang="ko-KR" sz="1200" dirty="0"/>
              <a:t> </a:t>
            </a:r>
            <a:r>
              <a:rPr lang="ko-KR" altLang="en-US" sz="1200" dirty="0"/>
              <a:t>백업 받는 환경으로</a:t>
            </a:r>
            <a:r>
              <a:rPr lang="ko-KR" altLang="ko-KR" sz="1200" dirty="0"/>
              <a:t> </a:t>
            </a:r>
            <a:r>
              <a:rPr lang="ko-KR" altLang="en-US" sz="1200" dirty="0"/>
              <a:t>오더</a:t>
            </a:r>
            <a:r>
              <a:rPr lang="en-US" altLang="ko-KR" sz="1200" dirty="0"/>
              <a:t> </a:t>
            </a:r>
            <a:r>
              <a:rPr lang="ko-KR" altLang="ko-KR" sz="1200" dirty="0"/>
              <a:t>할 경우에는 </a:t>
            </a:r>
            <a:r>
              <a:rPr lang="en-US" altLang="ko-KR" sz="1200" dirty="0"/>
              <a:t>Zero-counter VBR Enterprise Plus</a:t>
            </a:r>
            <a:r>
              <a:rPr lang="ko-KR" altLang="ko-KR" sz="1200" dirty="0"/>
              <a:t>를 같이 오더해야 함</a:t>
            </a:r>
            <a:r>
              <a:rPr lang="en-US" altLang="ko-KR" sz="1200" dirty="0"/>
              <a:t>.</a:t>
            </a:r>
            <a:endParaRPr lang="ko-KR" altLang="en-US" sz="20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52105771-67ED-4B02-8A04-F28E1481A5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75025" y="2964905"/>
            <a:ext cx="6021466" cy="1957729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C4F3BD3-4E91-4DCF-9290-5DA6C13D40A4}"/>
              </a:ext>
            </a:extLst>
          </p:cNvPr>
          <p:cNvSpPr/>
          <p:nvPr/>
        </p:nvSpPr>
        <p:spPr bwMode="auto">
          <a:xfrm>
            <a:off x="3953230" y="4702628"/>
            <a:ext cx="1491917" cy="226881"/>
          </a:xfrm>
          <a:prstGeom prst="roundRect">
            <a:avLst/>
          </a:prstGeom>
          <a:noFill/>
          <a:ln w="317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ko-KR" altLang="en-US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41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EEAE104-0102-4CFD-833A-6A65FFBFF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How it works - </a:t>
            </a:r>
            <a:r>
              <a:rPr lang="ko-KR" altLang="en-US" dirty="0"/>
              <a:t>복구</a:t>
            </a:r>
          </a:p>
        </p:txBody>
      </p:sp>
      <p:sp>
        <p:nvSpPr>
          <p:cNvPr id="47" name="Triangle 13">
            <a:extLst>
              <a:ext uri="{FF2B5EF4-FFF2-40B4-BE49-F238E27FC236}">
                <a16:creationId xmlns:a16="http://schemas.microsoft.com/office/drawing/2014/main" id="{54047F90-E7B9-4B29-A793-036DD92FE9FA}"/>
              </a:ext>
            </a:extLst>
          </p:cNvPr>
          <p:cNvSpPr/>
          <p:nvPr/>
        </p:nvSpPr>
        <p:spPr>
          <a:xfrm flipV="1">
            <a:off x="2015734" y="3323240"/>
            <a:ext cx="1951737" cy="52479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9" name="Rectangle 5">
            <a:extLst>
              <a:ext uri="{FF2B5EF4-FFF2-40B4-BE49-F238E27FC236}">
                <a16:creationId xmlns:a16="http://schemas.microsoft.com/office/drawing/2014/main" id="{7258961F-2D99-400C-BFFA-B4B0849BBBED}"/>
              </a:ext>
            </a:extLst>
          </p:cNvPr>
          <p:cNvSpPr/>
          <p:nvPr/>
        </p:nvSpPr>
        <p:spPr>
          <a:xfrm>
            <a:off x="2015733" y="3028759"/>
            <a:ext cx="1951738" cy="310452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Acropolis Hypervisor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0697C0-C9A6-4832-ADEA-2EDE3244C08A}"/>
              </a:ext>
            </a:extLst>
          </p:cNvPr>
          <p:cNvSpPr txBox="1"/>
          <p:nvPr/>
        </p:nvSpPr>
        <p:spPr>
          <a:xfrm>
            <a:off x="1962901" y="452897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Nutanix Acropolis Hyperconverged Infrastructure Cluster</a:t>
            </a:r>
          </a:p>
        </p:txBody>
      </p:sp>
      <p:pic>
        <p:nvPicPr>
          <p:cNvPr id="55" name="Picture 14">
            <a:extLst>
              <a:ext uri="{FF2B5EF4-FFF2-40B4-BE49-F238E27FC236}">
                <a16:creationId xmlns:a16="http://schemas.microsoft.com/office/drawing/2014/main" id="{5CC2D5BB-DAE4-44FE-8877-D0DAC2CD9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1134" y="2271574"/>
            <a:ext cx="436337" cy="43633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E374AF7-2FD6-4D82-844C-EE6DE8F00D65}"/>
              </a:ext>
            </a:extLst>
          </p:cNvPr>
          <p:cNvSpPr txBox="1"/>
          <p:nvPr/>
        </p:nvSpPr>
        <p:spPr>
          <a:xfrm>
            <a:off x="3052518" y="2688583"/>
            <a:ext cx="139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Veeam Backup Proxy Appliance for AHV</a:t>
            </a:r>
          </a:p>
        </p:txBody>
      </p:sp>
      <p:grpSp>
        <p:nvGrpSpPr>
          <p:cNvPr id="57" name="Group 39">
            <a:extLst>
              <a:ext uri="{FF2B5EF4-FFF2-40B4-BE49-F238E27FC236}">
                <a16:creationId xmlns:a16="http://schemas.microsoft.com/office/drawing/2014/main" id="{A4C1F871-2AF2-4ACB-BD42-8F63FD08EB54}"/>
              </a:ext>
            </a:extLst>
          </p:cNvPr>
          <p:cNvGrpSpPr/>
          <p:nvPr/>
        </p:nvGrpSpPr>
        <p:grpSpPr>
          <a:xfrm>
            <a:off x="5977988" y="2105191"/>
            <a:ext cx="1393569" cy="2629624"/>
            <a:chOff x="7215725" y="2329403"/>
            <a:chExt cx="1858092" cy="3506166"/>
          </a:xfrm>
        </p:grpSpPr>
        <p:grpSp>
          <p:nvGrpSpPr>
            <p:cNvPr id="58" name="Group 37">
              <a:extLst>
                <a:ext uri="{FF2B5EF4-FFF2-40B4-BE49-F238E27FC236}">
                  <a16:creationId xmlns:a16="http://schemas.microsoft.com/office/drawing/2014/main" id="{81581A91-C426-4F83-9EB5-DB27CBE074F4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07813"/>
              <a:chOff x="7215725" y="2329403"/>
              <a:chExt cx="1858092" cy="1407813"/>
            </a:xfrm>
          </p:grpSpPr>
          <p:pic>
            <p:nvPicPr>
              <p:cNvPr id="62" name="Picture 23">
                <a:extLst>
                  <a:ext uri="{FF2B5EF4-FFF2-40B4-BE49-F238E27FC236}">
                    <a16:creationId xmlns:a16="http://schemas.microsoft.com/office/drawing/2014/main" id="{752A95B3-0948-4EFA-9EE6-8738AA047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091DE95-A053-466B-ACA6-BCC81F57DCF5}"/>
                  </a:ext>
                </a:extLst>
              </p:cNvPr>
              <p:cNvSpPr txBox="1"/>
              <p:nvPr/>
            </p:nvSpPr>
            <p:spPr>
              <a:xfrm>
                <a:off x="7215725" y="3244773"/>
                <a:ext cx="18580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59" name="Group 38">
              <a:extLst>
                <a:ext uri="{FF2B5EF4-FFF2-40B4-BE49-F238E27FC236}">
                  <a16:creationId xmlns:a16="http://schemas.microsoft.com/office/drawing/2014/main" id="{F28797DA-A7C1-40EF-8CEE-8BF6763D1B69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43553"/>
              <a:chOff x="7215725" y="4592016"/>
              <a:chExt cx="1858092" cy="1243553"/>
            </a:xfrm>
          </p:grpSpPr>
          <p:pic>
            <p:nvPicPr>
              <p:cNvPr id="60" name="Picture 111">
                <a:extLst>
                  <a:ext uri="{FF2B5EF4-FFF2-40B4-BE49-F238E27FC236}">
                    <a16:creationId xmlns:a16="http://schemas.microsoft.com/office/drawing/2014/main" id="{50283737-DD9A-4F86-93B6-AC01F8CB68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E74CB00-0659-4358-8877-8DD34E6B6D6F}"/>
                  </a:ext>
                </a:extLst>
              </p:cNvPr>
              <p:cNvSpPr txBox="1"/>
              <p:nvPr/>
            </p:nvSpPr>
            <p:spPr>
              <a:xfrm>
                <a:off x="7215725" y="5343126"/>
                <a:ext cx="18580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65" name="Rectangle 45">
            <a:extLst>
              <a:ext uri="{FF2B5EF4-FFF2-40B4-BE49-F238E27FC236}">
                <a16:creationId xmlns:a16="http://schemas.microsoft.com/office/drawing/2014/main" id="{D599071C-F0BD-47E1-80B5-7A766A879F68}"/>
              </a:ext>
            </a:extLst>
          </p:cNvPr>
          <p:cNvSpPr/>
          <p:nvPr/>
        </p:nvSpPr>
        <p:spPr>
          <a:xfrm>
            <a:off x="1715803" y="1909486"/>
            <a:ext cx="2663365" cy="2988826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66" name="Group 1">
            <a:extLst>
              <a:ext uri="{FF2B5EF4-FFF2-40B4-BE49-F238E27FC236}">
                <a16:creationId xmlns:a16="http://schemas.microsoft.com/office/drawing/2014/main" id="{C5226E3B-1559-4117-836A-F25507DC665D}"/>
              </a:ext>
            </a:extLst>
          </p:cNvPr>
          <p:cNvGrpSpPr/>
          <p:nvPr/>
        </p:nvGrpSpPr>
        <p:grpSpPr>
          <a:xfrm>
            <a:off x="2015733" y="2001057"/>
            <a:ext cx="941683" cy="948376"/>
            <a:chOff x="1952095" y="1882910"/>
            <a:chExt cx="1255577" cy="1264501"/>
          </a:xfrm>
        </p:grpSpPr>
        <p:sp>
          <p:nvSpPr>
            <p:cNvPr id="67" name="Rectangle 11">
              <a:extLst>
                <a:ext uri="{FF2B5EF4-FFF2-40B4-BE49-F238E27FC236}">
                  <a16:creationId xmlns:a16="http://schemas.microsoft.com/office/drawing/2014/main" id="{D29CAE6A-E5FC-4EB9-ACDF-BEEA6094C281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338D743C-F9E0-41A3-87FA-C18F78C1FECA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69" name="Rectangle 19">
              <a:extLst>
                <a:ext uri="{FF2B5EF4-FFF2-40B4-BE49-F238E27FC236}">
                  <a16:creationId xmlns:a16="http://schemas.microsoft.com/office/drawing/2014/main" id="{C334F841-1961-42A6-94D3-99817E7508C5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0" name="Rectangle 20">
              <a:extLst>
                <a:ext uri="{FF2B5EF4-FFF2-40B4-BE49-F238E27FC236}">
                  <a16:creationId xmlns:a16="http://schemas.microsoft.com/office/drawing/2014/main" id="{D3F0A373-0370-41C9-A015-BC2136A33E1F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1050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71" name="Rectangle 47">
            <a:extLst>
              <a:ext uri="{FF2B5EF4-FFF2-40B4-BE49-F238E27FC236}">
                <a16:creationId xmlns:a16="http://schemas.microsoft.com/office/drawing/2014/main" id="{1FCAE4D6-867D-4649-8151-346C811F9FB6}"/>
              </a:ext>
            </a:extLst>
          </p:cNvPr>
          <p:cNvSpPr/>
          <p:nvPr/>
        </p:nvSpPr>
        <p:spPr>
          <a:xfrm>
            <a:off x="5921350" y="1909485"/>
            <a:ext cx="1506848" cy="2988825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E0756AD-5BF7-4F9F-B8E2-9B144BFEABD2}"/>
              </a:ext>
            </a:extLst>
          </p:cNvPr>
          <p:cNvSpPr txBox="1"/>
          <p:nvPr/>
        </p:nvSpPr>
        <p:spPr>
          <a:xfrm>
            <a:off x="4361843" y="2144874"/>
            <a:ext cx="815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Full-VM restore</a:t>
            </a:r>
          </a:p>
        </p:txBody>
      </p:sp>
      <p:cxnSp>
        <p:nvCxnSpPr>
          <p:cNvPr id="73" name="Elbow Connector 10">
            <a:extLst>
              <a:ext uri="{FF2B5EF4-FFF2-40B4-BE49-F238E27FC236}">
                <a16:creationId xmlns:a16="http://schemas.microsoft.com/office/drawing/2014/main" id="{53F5082D-647C-490F-AB61-6E7165E40F84}"/>
              </a:ext>
            </a:extLst>
          </p:cNvPr>
          <p:cNvCxnSpPr>
            <a:cxnSpLocks/>
            <a:stCxn id="55" idx="3"/>
            <a:endCxn id="60" idx="1"/>
          </p:cNvCxnSpPr>
          <p:nvPr/>
        </p:nvCxnSpPr>
        <p:spPr>
          <a:xfrm>
            <a:off x="3967471" y="2489743"/>
            <a:ext cx="2443614" cy="1594073"/>
          </a:xfrm>
          <a:prstGeom prst="bentConnector3">
            <a:avLst>
              <a:gd name="adj1" fmla="val 50146"/>
            </a:avLst>
          </a:prstGeom>
          <a:ln w="15875">
            <a:solidFill>
              <a:srgbClr val="00B33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31">
            <a:extLst>
              <a:ext uri="{FF2B5EF4-FFF2-40B4-BE49-F238E27FC236}">
                <a16:creationId xmlns:a16="http://schemas.microsoft.com/office/drawing/2014/main" id="{DB76EA88-CB3E-4F3D-B058-B97BBF329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487" y="1420570"/>
            <a:ext cx="436337" cy="43633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86F7F035-ED55-4D33-9D51-99DF321F21ED}"/>
              </a:ext>
            </a:extLst>
          </p:cNvPr>
          <p:cNvSpPr txBox="1"/>
          <p:nvPr/>
        </p:nvSpPr>
        <p:spPr>
          <a:xfrm>
            <a:off x="2794138" y="1545992"/>
            <a:ext cx="6550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>
                <a:latin typeface="Tahoma" charset="0"/>
                <a:ea typeface="Tahoma" charset="0"/>
                <a:cs typeface="Tahoma" charset="0"/>
              </a:rPr>
              <a:t>Web UI</a:t>
            </a:r>
            <a:endParaRPr lang="en-US" sz="900" dirty="0">
              <a:latin typeface="Tahoma" charset="0"/>
              <a:ea typeface="Tahoma" charset="0"/>
              <a:cs typeface="Tahoma" charset="0"/>
            </a:endParaRPr>
          </a:p>
        </p:txBody>
      </p:sp>
      <p:cxnSp>
        <p:nvCxnSpPr>
          <p:cNvPr id="76" name="Straight Connector 33">
            <a:extLst>
              <a:ext uri="{FF2B5EF4-FFF2-40B4-BE49-F238E27FC236}">
                <a16:creationId xmlns:a16="http://schemas.microsoft.com/office/drawing/2014/main" id="{4DB63580-CCAE-4563-8E92-6329DE20777C}"/>
              </a:ext>
            </a:extLst>
          </p:cNvPr>
          <p:cNvCxnSpPr>
            <a:cxnSpLocks/>
            <a:stCxn id="74" idx="2"/>
            <a:endCxn id="55" idx="0"/>
          </p:cNvCxnSpPr>
          <p:nvPr/>
        </p:nvCxnSpPr>
        <p:spPr>
          <a:xfrm>
            <a:off x="3747656" y="1856907"/>
            <a:ext cx="1647" cy="414667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2C3BE1B-3A2E-49CF-A3AA-6CBCA6E21AC3}"/>
              </a:ext>
            </a:extLst>
          </p:cNvPr>
          <p:cNvSpPr txBox="1"/>
          <p:nvPr/>
        </p:nvSpPr>
        <p:spPr>
          <a:xfrm>
            <a:off x="3992720" y="1379541"/>
            <a:ext cx="25906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Manage appliance</a:t>
            </a:r>
          </a:p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Configure and schedule backups</a:t>
            </a:r>
          </a:p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Full-VM restores</a:t>
            </a:r>
          </a:p>
        </p:txBody>
      </p:sp>
      <p:grpSp>
        <p:nvGrpSpPr>
          <p:cNvPr id="78" name="Group 40">
            <a:extLst>
              <a:ext uri="{FF2B5EF4-FFF2-40B4-BE49-F238E27FC236}">
                <a16:creationId xmlns:a16="http://schemas.microsoft.com/office/drawing/2014/main" id="{D3B88854-D649-42BE-B7AD-986B6AFE7E9A}"/>
              </a:ext>
            </a:extLst>
          </p:cNvPr>
          <p:cNvGrpSpPr/>
          <p:nvPr/>
        </p:nvGrpSpPr>
        <p:grpSpPr>
          <a:xfrm>
            <a:off x="2525640" y="3742358"/>
            <a:ext cx="992646" cy="774815"/>
            <a:chOff x="3499528" y="4337280"/>
            <a:chExt cx="1059508" cy="827004"/>
          </a:xfrm>
        </p:grpSpPr>
        <p:pic>
          <p:nvPicPr>
            <p:cNvPr id="79" name="Picture 41">
              <a:extLst>
                <a:ext uri="{FF2B5EF4-FFF2-40B4-BE49-F238E27FC236}">
                  <a16:creationId xmlns:a16="http://schemas.microsoft.com/office/drawing/2014/main" id="{7BDE1CF0-47DC-4C12-991B-EAF5D938A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80" name="Picture 43">
              <a:extLst>
                <a:ext uri="{FF2B5EF4-FFF2-40B4-BE49-F238E27FC236}">
                  <a16:creationId xmlns:a16="http://schemas.microsoft.com/office/drawing/2014/main" id="{59F70F46-4E25-4699-8DFE-87A4DB2DE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81" name="Picture 46">
              <a:extLst>
                <a:ext uri="{FF2B5EF4-FFF2-40B4-BE49-F238E27FC236}">
                  <a16:creationId xmlns:a16="http://schemas.microsoft.com/office/drawing/2014/main" id="{A1BCE659-8687-4DFF-A15C-8B79AF875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EB56564-569C-480A-9D5E-BC1B78EA1A07}"/>
              </a:ext>
            </a:extLst>
          </p:cNvPr>
          <p:cNvSpPr/>
          <p:nvPr/>
        </p:nvSpPr>
        <p:spPr>
          <a:xfrm>
            <a:off x="239640" y="857030"/>
            <a:ext cx="86824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프록시 </a:t>
            </a:r>
            <a:r>
              <a:rPr lang="ko-KR" altLang="en-US" dirty="0" err="1">
                <a:solidFill>
                  <a:srgbClr val="58595B"/>
                </a:solidFill>
                <a:latin typeface="Guardian TextSans"/>
              </a:rPr>
              <a:t>어플라이언스의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 복구 옵션은 웹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UI 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내에서 수행되는 원래 위치로의 전체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VM 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복구입니다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 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개별 가상 컴퓨터 디스크를 복원하는 기능은 웹 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UI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에서도 가능합니다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878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6049162" y="1978452"/>
            <a:ext cx="1393569" cy="2629624"/>
            <a:chOff x="7215725" y="2329403"/>
            <a:chExt cx="1858092" cy="3506166"/>
          </a:xfrm>
        </p:grpSpPr>
        <p:grpSp>
          <p:nvGrpSpPr>
            <p:cNvPr id="38" name="Group 37"/>
            <p:cNvGrpSpPr/>
            <p:nvPr/>
          </p:nvGrpSpPr>
          <p:grpSpPr>
            <a:xfrm>
              <a:off x="7215725" y="2329403"/>
              <a:ext cx="1858092" cy="1407813"/>
              <a:chOff x="7215725" y="2329403"/>
              <a:chExt cx="1858092" cy="1407813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7215725" y="3244773"/>
                <a:ext cx="18580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7215725" y="4592016"/>
              <a:ext cx="1858092" cy="1243553"/>
              <a:chOff x="7215725" y="4592016"/>
              <a:chExt cx="1858092" cy="1243553"/>
            </a:xfrm>
          </p:grpSpPr>
          <p:pic>
            <p:nvPicPr>
              <p:cNvPr id="26" name="Picture 111">
                <a:extLst>
                  <a:ext uri="{FF2B5EF4-FFF2-40B4-BE49-F238E27FC236}">
                    <a16:creationId xmlns:a16="http://schemas.microsoft.com/office/drawing/2014/main" id="{65A19267-70B7-4177-8E24-99FE79EBA1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7215725" y="5343126"/>
                <a:ext cx="18580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900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48" name="Rectangle 47"/>
          <p:cNvSpPr/>
          <p:nvPr/>
        </p:nvSpPr>
        <p:spPr>
          <a:xfrm>
            <a:off x="5992524" y="1788459"/>
            <a:ext cx="1506848" cy="3050352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31" name="Elbow Connector 10">
            <a:extLst>
              <a:ext uri="{FF2B5EF4-FFF2-40B4-BE49-F238E27FC236}">
                <a16:creationId xmlns:a16="http://schemas.microsoft.com/office/drawing/2014/main" id="{56F00619-5214-4E6A-91A9-CADE189FD21A}"/>
              </a:ext>
            </a:extLst>
          </p:cNvPr>
          <p:cNvCxnSpPr>
            <a:cxnSpLocks/>
            <a:stCxn id="64" idx="3"/>
            <a:endCxn id="26" idx="1"/>
          </p:cNvCxnSpPr>
          <p:nvPr/>
        </p:nvCxnSpPr>
        <p:spPr>
          <a:xfrm>
            <a:off x="3680782" y="2095001"/>
            <a:ext cx="2801477" cy="1862077"/>
          </a:xfrm>
          <a:prstGeom prst="bentConnector3">
            <a:avLst>
              <a:gd name="adj1" fmla="val 74960"/>
            </a:avLst>
          </a:prstGeom>
          <a:ln w="15875">
            <a:solidFill>
              <a:srgbClr val="00B336"/>
            </a:solidFill>
            <a:headEnd type="arrow" w="med" len="sm"/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A8A5378C-ADB6-45C2-A1F1-3098739B7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1480" y="1251143"/>
            <a:ext cx="436337" cy="43633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3E51646-3A8D-4B47-9AD0-29A1D3FDF8B4}"/>
              </a:ext>
            </a:extLst>
          </p:cNvPr>
          <p:cNvSpPr txBox="1"/>
          <p:nvPr/>
        </p:nvSpPr>
        <p:spPr>
          <a:xfrm>
            <a:off x="4774407" y="1243104"/>
            <a:ext cx="203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latin typeface="Tahoma" charset="0"/>
                <a:ea typeface="Tahoma" charset="0"/>
                <a:cs typeface="Tahoma" charset="0"/>
              </a:rPr>
              <a:t>Veeam</a:t>
            </a:r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 Backup &amp; Replication</a:t>
            </a:r>
          </a:p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UI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AF53008-1945-4AF3-B1CA-A893DE01C51F}"/>
              </a:ext>
            </a:extLst>
          </p:cNvPr>
          <p:cNvCxnSpPr>
            <a:stCxn id="36" idx="2"/>
          </p:cNvCxnSpPr>
          <p:nvPr/>
        </p:nvCxnSpPr>
        <p:spPr>
          <a:xfrm>
            <a:off x="6749649" y="1687479"/>
            <a:ext cx="1898" cy="789434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43F1AC-44C4-4AAD-98FB-26AA2E020B0F}"/>
              </a:ext>
            </a:extLst>
          </p:cNvPr>
          <p:cNvSpPr txBox="1"/>
          <p:nvPr/>
        </p:nvSpPr>
        <p:spPr>
          <a:xfrm>
            <a:off x="6967817" y="1237246"/>
            <a:ext cx="19138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File-level restores</a:t>
            </a:r>
          </a:p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Backup copy jobs</a:t>
            </a:r>
          </a:p>
          <a:p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Archive to tape/cloud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3B623F3-E59D-432B-8109-308E034052D9}"/>
              </a:ext>
            </a:extLst>
          </p:cNvPr>
          <p:cNvGrpSpPr/>
          <p:nvPr/>
        </p:nvGrpSpPr>
        <p:grpSpPr>
          <a:xfrm>
            <a:off x="2602016" y="1698349"/>
            <a:ext cx="3298740" cy="3140463"/>
            <a:chOff x="1949824" y="1698349"/>
            <a:chExt cx="3298740" cy="3140463"/>
          </a:xfrm>
        </p:grpSpPr>
        <p:sp>
          <p:nvSpPr>
            <p:cNvPr id="14" name="Triangle 13"/>
            <p:cNvSpPr/>
            <p:nvPr/>
          </p:nvSpPr>
          <p:spPr>
            <a:xfrm flipV="1">
              <a:off x="2086908" y="3196501"/>
              <a:ext cx="1951737" cy="524792"/>
            </a:xfrm>
            <a:prstGeom prst="triangle">
              <a:avLst>
                <a:gd name="adj" fmla="val 5088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086907" y="2902020"/>
              <a:ext cx="1951738" cy="310452"/>
            </a:xfrm>
            <a:prstGeom prst="rect">
              <a:avLst/>
            </a:prstGeom>
            <a:solidFill>
              <a:srgbClr val="F1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Tahoma" charset="0"/>
                  <a:ea typeface="Tahoma" charset="0"/>
                  <a:cs typeface="Tahoma" charset="0"/>
                </a:rPr>
                <a:t>Acropolis Hypervisor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34075" y="4469479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Nutanix Acropolis Hyperconverged Infrastructure Cluster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02308" y="2144835"/>
              <a:ext cx="436337" cy="436337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123692" y="2561844"/>
              <a:ext cx="1393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Veeam Backup Proxy Appliance for AHV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49824" y="1788459"/>
              <a:ext cx="2500518" cy="3050353"/>
            </a:xfrm>
            <a:prstGeom prst="rect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2086907" y="1874318"/>
              <a:ext cx="941683" cy="948376"/>
              <a:chOff x="1952095" y="1882910"/>
              <a:chExt cx="1255577" cy="1264501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952095" y="1886288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619185" y="1882910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952095" y="2558924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619185" y="2555546"/>
                <a:ext cx="588487" cy="588487"/>
              </a:xfrm>
              <a:prstGeom prst="rect">
                <a:avLst/>
              </a:prstGeom>
              <a:solidFill>
                <a:srgbClr val="4996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Tahoma" charset="0"/>
                    <a:ea typeface="Tahoma" charset="0"/>
                    <a:cs typeface="Tahoma" charset="0"/>
                  </a:rPr>
                  <a:t>VM</a:t>
                </a:r>
                <a:endParaRPr lang="en-US" sz="1050" dirty="0">
                  <a:latin typeface="Tahoma" charset="0"/>
                  <a:ea typeface="Tahoma" charset="0"/>
                  <a:cs typeface="Tahoma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8C11CA8-AFEF-4631-8BC6-C06DCBC2B91E}"/>
                </a:ext>
              </a:extLst>
            </p:cNvPr>
            <p:cNvSpPr txBox="1"/>
            <p:nvPr/>
          </p:nvSpPr>
          <p:spPr>
            <a:xfrm>
              <a:off x="4433017" y="1698349"/>
              <a:ext cx="815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Tahoma" charset="0"/>
                  <a:ea typeface="Tahoma" charset="0"/>
                  <a:cs typeface="Tahoma" charset="0"/>
                </a:rPr>
                <a:t>File-level restore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8E34A0-F420-46FD-86AD-EA5075DBC527}"/>
                </a:ext>
              </a:extLst>
            </p:cNvPr>
            <p:cNvGrpSpPr/>
            <p:nvPr/>
          </p:nvGrpSpPr>
          <p:grpSpPr>
            <a:xfrm>
              <a:off x="2596814" y="3615619"/>
              <a:ext cx="992646" cy="774815"/>
              <a:chOff x="3499528" y="4337280"/>
              <a:chExt cx="1059508" cy="827004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FC375D7-2A82-4FF5-9A25-0A9111A2E3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337280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CAD813C-5D2A-4FB9-886D-F2B8849F8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9" y="4612948"/>
                <a:ext cx="1059507" cy="275668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EEE0493-F362-46CD-BCA9-4072103B9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9528" y="4888616"/>
                <a:ext cx="1059507" cy="275668"/>
              </a:xfrm>
              <a:prstGeom prst="rect">
                <a:avLst/>
              </a:prstGeom>
            </p:spPr>
          </p:pic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550B35A-76C8-4F25-8EE5-E71E277F360E}"/>
              </a:ext>
            </a:extLst>
          </p:cNvPr>
          <p:cNvGrpSpPr/>
          <p:nvPr/>
        </p:nvGrpSpPr>
        <p:grpSpPr>
          <a:xfrm>
            <a:off x="6623790" y="2156965"/>
            <a:ext cx="2380891" cy="1992702"/>
            <a:chOff x="8488392" y="1992702"/>
            <a:chExt cx="2380891" cy="199270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714B8F1-0120-4EA9-AC38-FB7B11123F7C}"/>
                </a:ext>
              </a:extLst>
            </p:cNvPr>
            <p:cNvSpPr/>
            <p:nvPr/>
          </p:nvSpPr>
          <p:spPr>
            <a:xfrm>
              <a:off x="8488392" y="1992702"/>
              <a:ext cx="2190764" cy="1992702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576820-F064-4996-B36F-6C8C15614F83}"/>
                </a:ext>
              </a:extLst>
            </p:cNvPr>
            <p:cNvSpPr txBox="1"/>
            <p:nvPr/>
          </p:nvSpPr>
          <p:spPr>
            <a:xfrm>
              <a:off x="8960549" y="2067938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Guest Files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3874DBA-E61C-4995-9B49-F6259E749ADE}"/>
                </a:ext>
              </a:extLst>
            </p:cNvPr>
            <p:cNvSpPr txBox="1"/>
            <p:nvPr/>
          </p:nvSpPr>
          <p:spPr>
            <a:xfrm>
              <a:off x="8960549" y="2377361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Exchange Items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58CBD9F-3030-4011-A7FD-800817C7DAF9}"/>
                </a:ext>
              </a:extLst>
            </p:cNvPr>
            <p:cNvSpPr txBox="1"/>
            <p:nvPr/>
          </p:nvSpPr>
          <p:spPr>
            <a:xfrm>
              <a:off x="8960549" y="2686784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SharePoint Items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E98B7F3-BFDB-470F-8DCB-EE6BA837EDC5}"/>
                </a:ext>
              </a:extLst>
            </p:cNvPr>
            <p:cNvSpPr txBox="1"/>
            <p:nvPr/>
          </p:nvSpPr>
          <p:spPr>
            <a:xfrm>
              <a:off x="8960549" y="2996207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Active Directory Objects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AB353F2-488B-4F82-BB17-F2BDFADDE0D6}"/>
                </a:ext>
              </a:extLst>
            </p:cNvPr>
            <p:cNvSpPr txBox="1"/>
            <p:nvPr/>
          </p:nvSpPr>
          <p:spPr>
            <a:xfrm>
              <a:off x="8960549" y="3305630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SQL Server Databases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F3812CC-8199-4FA9-ACF0-73E34D870B17}"/>
                </a:ext>
              </a:extLst>
            </p:cNvPr>
            <p:cNvSpPr txBox="1"/>
            <p:nvPr/>
          </p:nvSpPr>
          <p:spPr>
            <a:xfrm>
              <a:off x="8960549" y="3615053"/>
              <a:ext cx="1908734" cy="261610"/>
            </a:xfrm>
            <a:prstGeom prst="rect">
              <a:avLst/>
            </a:prstGeom>
          </p:spPr>
          <p:txBody>
            <a:bodyPr wrap="square" rtlCol="0" anchor="ctr">
              <a:spAutoFit/>
            </a:bodyPr>
            <a:lstStyle/>
            <a:p>
              <a:r>
                <a:rPr lang="en-US" sz="1100" dirty="0">
                  <a:latin typeface="Tahoma" charset="0"/>
                  <a:ea typeface="Tahoma" charset="0"/>
                  <a:cs typeface="Tahoma" charset="0"/>
                </a:rPr>
                <a:t>Oracle Databases</a:t>
              </a:r>
              <a:endParaRPr lang="en-US" sz="1600" dirty="0">
                <a:latin typeface="Tahoma" charset="0"/>
                <a:ea typeface="Tahoma" charset="0"/>
                <a:cs typeface="Tahoma" charset="0"/>
              </a:endParaRPr>
            </a:p>
          </p:txBody>
        </p:sp>
        <p:grpSp>
          <p:nvGrpSpPr>
            <p:cNvPr id="54" name="Group 4">
              <a:extLst>
                <a:ext uri="{FF2B5EF4-FFF2-40B4-BE49-F238E27FC236}">
                  <a16:creationId xmlns:a16="http://schemas.microsoft.com/office/drawing/2014/main" id="{029A42DC-88C1-4B27-8DB6-55C3940D3989}"/>
                </a:ext>
              </a:extLst>
            </p:cNvPr>
            <p:cNvGrpSpPr/>
            <p:nvPr/>
          </p:nvGrpSpPr>
          <p:grpSpPr>
            <a:xfrm>
              <a:off x="8635917" y="2384659"/>
              <a:ext cx="238660" cy="238658"/>
              <a:chOff x="7388608" y="2914771"/>
              <a:chExt cx="318213" cy="318210"/>
            </a:xfrm>
          </p:grpSpPr>
          <p:sp>
            <p:nvSpPr>
              <p:cNvPr id="55" name="Rectangle: Rounded Corners 2">
                <a:extLst>
                  <a:ext uri="{FF2B5EF4-FFF2-40B4-BE49-F238E27FC236}">
                    <a16:creationId xmlns:a16="http://schemas.microsoft.com/office/drawing/2014/main" id="{71D593FC-33EB-4CD9-8BF5-0748E75DB41E}"/>
                  </a:ext>
                </a:extLst>
              </p:cNvPr>
              <p:cNvSpPr/>
              <p:nvPr/>
            </p:nvSpPr>
            <p:spPr>
              <a:xfrm>
                <a:off x="7388608" y="2914771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56" name="Picture 59">
                <a:extLst>
                  <a:ext uri="{FF2B5EF4-FFF2-40B4-BE49-F238E27FC236}">
                    <a16:creationId xmlns:a16="http://schemas.microsoft.com/office/drawing/2014/main" id="{2B1EBE3B-186F-4323-A8AE-EC45517A5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13189" y="2932549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57" name="Group 3">
              <a:extLst>
                <a:ext uri="{FF2B5EF4-FFF2-40B4-BE49-F238E27FC236}">
                  <a16:creationId xmlns:a16="http://schemas.microsoft.com/office/drawing/2014/main" id="{781CDAD1-FE31-4F4F-9302-417D43D6CE5B}"/>
                </a:ext>
              </a:extLst>
            </p:cNvPr>
            <p:cNvGrpSpPr/>
            <p:nvPr/>
          </p:nvGrpSpPr>
          <p:grpSpPr>
            <a:xfrm>
              <a:off x="8635917" y="2695710"/>
              <a:ext cx="238660" cy="238658"/>
              <a:chOff x="7659025" y="3312787"/>
              <a:chExt cx="318213" cy="318210"/>
            </a:xfrm>
          </p:grpSpPr>
          <p:sp>
            <p:nvSpPr>
              <p:cNvPr id="58" name="Rectangle: Rounded Corners 68">
                <a:extLst>
                  <a:ext uri="{FF2B5EF4-FFF2-40B4-BE49-F238E27FC236}">
                    <a16:creationId xmlns:a16="http://schemas.microsoft.com/office/drawing/2014/main" id="{5D6EB00F-01D4-4BF2-AA02-3BB6E20F8195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59" name="Picture 69">
                <a:extLst>
                  <a:ext uri="{FF2B5EF4-FFF2-40B4-BE49-F238E27FC236}">
                    <a16:creationId xmlns:a16="http://schemas.microsoft.com/office/drawing/2014/main" id="{E90350A4-A28C-4428-B2AB-B29DF083C3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0" name="Group 70">
              <a:extLst>
                <a:ext uri="{FF2B5EF4-FFF2-40B4-BE49-F238E27FC236}">
                  <a16:creationId xmlns:a16="http://schemas.microsoft.com/office/drawing/2014/main" id="{C983A09E-2505-4E00-B452-9C0419197625}"/>
                </a:ext>
              </a:extLst>
            </p:cNvPr>
            <p:cNvGrpSpPr/>
            <p:nvPr/>
          </p:nvGrpSpPr>
          <p:grpSpPr>
            <a:xfrm>
              <a:off x="8635917" y="3006762"/>
              <a:ext cx="238660" cy="238658"/>
              <a:chOff x="7659025" y="3312787"/>
              <a:chExt cx="318213" cy="318210"/>
            </a:xfrm>
          </p:grpSpPr>
          <p:sp>
            <p:nvSpPr>
              <p:cNvPr id="61" name="Rectangle: Rounded Corners 71">
                <a:extLst>
                  <a:ext uri="{FF2B5EF4-FFF2-40B4-BE49-F238E27FC236}">
                    <a16:creationId xmlns:a16="http://schemas.microsoft.com/office/drawing/2014/main" id="{992B81E4-3E4F-46D5-BE9E-29AA5B753BD5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62" name="Picture 72">
                <a:extLst>
                  <a:ext uri="{FF2B5EF4-FFF2-40B4-BE49-F238E27FC236}">
                    <a16:creationId xmlns:a16="http://schemas.microsoft.com/office/drawing/2014/main" id="{4177C99D-9E68-433F-9AE0-A6C4FF625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3" name="Group 73">
              <a:extLst>
                <a:ext uri="{FF2B5EF4-FFF2-40B4-BE49-F238E27FC236}">
                  <a16:creationId xmlns:a16="http://schemas.microsoft.com/office/drawing/2014/main" id="{F2D9F21D-E64C-4837-90CE-1BD93A92762A}"/>
                </a:ext>
              </a:extLst>
            </p:cNvPr>
            <p:cNvGrpSpPr/>
            <p:nvPr/>
          </p:nvGrpSpPr>
          <p:grpSpPr>
            <a:xfrm>
              <a:off x="8635917" y="3317813"/>
              <a:ext cx="238660" cy="238658"/>
              <a:chOff x="7659025" y="3312787"/>
              <a:chExt cx="318213" cy="318210"/>
            </a:xfrm>
          </p:grpSpPr>
          <p:sp>
            <p:nvSpPr>
              <p:cNvPr id="65" name="Rectangle: Rounded Corners 74">
                <a:extLst>
                  <a:ext uri="{FF2B5EF4-FFF2-40B4-BE49-F238E27FC236}">
                    <a16:creationId xmlns:a16="http://schemas.microsoft.com/office/drawing/2014/main" id="{7F9961F9-8CEA-49C2-BF7E-3627EAC50E7B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66" name="Picture 75">
                <a:extLst>
                  <a:ext uri="{FF2B5EF4-FFF2-40B4-BE49-F238E27FC236}">
                    <a16:creationId xmlns:a16="http://schemas.microsoft.com/office/drawing/2014/main" id="{9E32760D-9BC5-418A-8569-096FAADBE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67" name="Group 76">
              <a:extLst>
                <a:ext uri="{FF2B5EF4-FFF2-40B4-BE49-F238E27FC236}">
                  <a16:creationId xmlns:a16="http://schemas.microsoft.com/office/drawing/2014/main" id="{9919E5D3-3482-4500-A7D2-CDEEDE488367}"/>
                </a:ext>
              </a:extLst>
            </p:cNvPr>
            <p:cNvGrpSpPr/>
            <p:nvPr/>
          </p:nvGrpSpPr>
          <p:grpSpPr>
            <a:xfrm>
              <a:off x="8635917" y="3628864"/>
              <a:ext cx="238660" cy="238658"/>
              <a:chOff x="7659025" y="3312787"/>
              <a:chExt cx="318213" cy="318210"/>
            </a:xfrm>
          </p:grpSpPr>
          <p:sp>
            <p:nvSpPr>
              <p:cNvPr id="68" name="Rectangle: Rounded Corners 77">
                <a:extLst>
                  <a:ext uri="{FF2B5EF4-FFF2-40B4-BE49-F238E27FC236}">
                    <a16:creationId xmlns:a16="http://schemas.microsoft.com/office/drawing/2014/main" id="{8E5EFF57-2809-4637-AE39-7AA1A5F3240B}"/>
                  </a:ext>
                </a:extLst>
              </p:cNvPr>
              <p:cNvSpPr/>
              <p:nvPr/>
            </p:nvSpPr>
            <p:spPr>
              <a:xfrm>
                <a:off x="7659025" y="3312787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69" name="Picture 78">
                <a:extLst>
                  <a:ext uri="{FF2B5EF4-FFF2-40B4-BE49-F238E27FC236}">
                    <a16:creationId xmlns:a16="http://schemas.microsoft.com/office/drawing/2014/main" id="{B3F733E0-BDA1-4D9B-B568-FD21876A9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83606" y="3330565"/>
                <a:ext cx="275688" cy="275688"/>
              </a:xfrm>
              <a:prstGeom prst="rect">
                <a:avLst/>
              </a:prstGeom>
            </p:spPr>
          </p:pic>
        </p:grpSp>
        <p:grpSp>
          <p:nvGrpSpPr>
            <p:cNvPr id="70" name="Group 79">
              <a:extLst>
                <a:ext uri="{FF2B5EF4-FFF2-40B4-BE49-F238E27FC236}">
                  <a16:creationId xmlns:a16="http://schemas.microsoft.com/office/drawing/2014/main" id="{48820A1A-F364-4D7A-9A4E-40AC5121B6BC}"/>
                </a:ext>
              </a:extLst>
            </p:cNvPr>
            <p:cNvGrpSpPr/>
            <p:nvPr/>
          </p:nvGrpSpPr>
          <p:grpSpPr>
            <a:xfrm>
              <a:off x="8635917" y="2083901"/>
              <a:ext cx="238660" cy="238658"/>
              <a:chOff x="7388608" y="2914771"/>
              <a:chExt cx="318213" cy="318210"/>
            </a:xfrm>
          </p:grpSpPr>
          <p:sp>
            <p:nvSpPr>
              <p:cNvPr id="71" name="Rectangle: Rounded Corners 80">
                <a:extLst>
                  <a:ext uri="{FF2B5EF4-FFF2-40B4-BE49-F238E27FC236}">
                    <a16:creationId xmlns:a16="http://schemas.microsoft.com/office/drawing/2014/main" id="{32AF0435-E875-4B14-BCBA-1A301E18C466}"/>
                  </a:ext>
                </a:extLst>
              </p:cNvPr>
              <p:cNvSpPr/>
              <p:nvPr/>
            </p:nvSpPr>
            <p:spPr>
              <a:xfrm>
                <a:off x="7388608" y="2914771"/>
                <a:ext cx="318213" cy="318210"/>
              </a:xfrm>
              <a:prstGeom prst="roundRect">
                <a:avLst/>
              </a:prstGeom>
              <a:solidFill>
                <a:srgbClr val="00B3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1000"/>
              </a:p>
            </p:txBody>
          </p:sp>
          <p:pic>
            <p:nvPicPr>
              <p:cNvPr id="72" name="Picture 81">
                <a:extLst>
                  <a:ext uri="{FF2B5EF4-FFF2-40B4-BE49-F238E27FC236}">
                    <a16:creationId xmlns:a16="http://schemas.microsoft.com/office/drawing/2014/main" id="{44C822D5-75CC-491C-85F3-ACBF8394A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50000"/>
              </a:blip>
              <a:stretch>
                <a:fillRect/>
              </a:stretch>
            </p:blipFill>
            <p:spPr>
              <a:xfrm>
                <a:off x="7478649" y="2971820"/>
                <a:ext cx="147459" cy="202555"/>
              </a:xfrm>
              <a:prstGeom prst="rect">
                <a:avLst/>
              </a:prstGeom>
            </p:spPr>
          </p:pic>
        </p:grpSp>
      </p:grpSp>
      <p:sp>
        <p:nvSpPr>
          <p:cNvPr id="73" name="제목 2">
            <a:extLst>
              <a:ext uri="{FF2B5EF4-FFF2-40B4-BE49-F238E27FC236}">
                <a16:creationId xmlns:a16="http://schemas.microsoft.com/office/drawing/2014/main" id="{F34396AA-D16B-4FAB-A5B8-69B33DD5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677108"/>
          </a:xfrm>
        </p:spPr>
        <p:txBody>
          <a:bodyPr/>
          <a:lstStyle/>
          <a:p>
            <a:r>
              <a:rPr lang="en-US" altLang="ko-KR" dirty="0"/>
              <a:t>How it works - </a:t>
            </a:r>
            <a:r>
              <a:rPr lang="ko-KR" altLang="en-US" dirty="0"/>
              <a:t>복구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A2A762-951C-4556-8355-3A98951996C0}"/>
              </a:ext>
            </a:extLst>
          </p:cNvPr>
          <p:cNvSpPr/>
          <p:nvPr/>
        </p:nvSpPr>
        <p:spPr>
          <a:xfrm>
            <a:off x="261152" y="882609"/>
            <a:ext cx="84903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세부적인 복원 옵션은 </a:t>
            </a:r>
            <a:r>
              <a:rPr lang="en-US" altLang="ko-KR" dirty="0" err="1">
                <a:solidFill>
                  <a:srgbClr val="58595B"/>
                </a:solidFill>
                <a:latin typeface="Guardian TextSans"/>
              </a:rPr>
              <a:t>Veeam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 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백업 서버에 있어야 이러한 작업을 수행 할 수 있습니다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 </a:t>
            </a:r>
            <a:r>
              <a:rPr lang="ko-KR" altLang="en-US" dirty="0">
                <a:solidFill>
                  <a:srgbClr val="58595B"/>
                </a:solidFill>
                <a:latin typeface="Guardian TextSans"/>
              </a:rPr>
              <a:t>세분화 된 복원 옵션에는 다음이 포함됩니다</a:t>
            </a:r>
            <a:r>
              <a:rPr lang="en-US" altLang="ko-KR" dirty="0">
                <a:solidFill>
                  <a:srgbClr val="58595B"/>
                </a:solidFill>
                <a:latin typeface="Guardian TextSans"/>
              </a:rPr>
              <a:t>.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E272E6-4A16-41A6-BD2B-0607F45D6EC9}"/>
              </a:ext>
            </a:extLst>
          </p:cNvPr>
          <p:cNvSpPr/>
          <p:nvPr/>
        </p:nvSpPr>
        <p:spPr>
          <a:xfrm>
            <a:off x="296939" y="1604103"/>
            <a:ext cx="2291619" cy="1838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58595B"/>
                </a:solidFill>
                <a:latin typeface="Guardian TextSans"/>
              </a:rPr>
              <a:t> Windows </a:t>
            </a:r>
            <a:r>
              <a:rPr lang="ko-KR" altLang="en-US" sz="1050" dirty="0">
                <a:solidFill>
                  <a:srgbClr val="58595B"/>
                </a:solidFill>
                <a:latin typeface="Guardian TextSans"/>
              </a:rPr>
              <a:t>파일 수준 복원</a:t>
            </a:r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ko-KR" altLang="en-US" sz="1050" dirty="0">
              <a:solidFill>
                <a:srgbClr val="58595B"/>
              </a:solidFill>
              <a:latin typeface="Guardian Text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050" dirty="0">
                <a:solidFill>
                  <a:srgbClr val="58595B"/>
                </a:solidFill>
                <a:latin typeface="Guardian TextSans"/>
              </a:rPr>
              <a:t> 응용 프로그램 항목 복원 </a:t>
            </a:r>
            <a:r>
              <a:rPr lang="en-US" altLang="ko-KR" sz="1000" dirty="0">
                <a:solidFill>
                  <a:srgbClr val="58595B"/>
                </a:solidFill>
                <a:latin typeface="Guardian TextSans"/>
              </a:rPr>
              <a:t>(Microsoft Active Directory, Microsoft Exchange, Microsoft SharePoint, Microsoft SQL Server </a:t>
            </a:r>
            <a:r>
              <a:rPr lang="ko-KR" altLang="en-US" sz="1000" dirty="0">
                <a:solidFill>
                  <a:srgbClr val="58595B"/>
                </a:solidFill>
                <a:latin typeface="Guardian TextSans"/>
              </a:rPr>
              <a:t>및 </a:t>
            </a:r>
            <a:r>
              <a:rPr lang="en-US" altLang="ko-KR" sz="1000" dirty="0">
                <a:solidFill>
                  <a:srgbClr val="58595B"/>
                </a:solidFill>
                <a:latin typeface="Guardian TextSans"/>
              </a:rPr>
              <a:t>Oracle)</a:t>
            </a:r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58595B"/>
                </a:solidFill>
                <a:latin typeface="Guardian TextSans"/>
              </a:rPr>
              <a:t> VM </a:t>
            </a:r>
            <a:r>
              <a:rPr lang="ko-KR" altLang="en-US" sz="1050" dirty="0">
                <a:solidFill>
                  <a:srgbClr val="58595B"/>
                </a:solidFill>
                <a:latin typeface="Guardian TextSans"/>
              </a:rPr>
              <a:t>디스크 내보내기 </a:t>
            </a:r>
            <a:r>
              <a:rPr lang="en-US" altLang="ko-KR" sz="1000" dirty="0">
                <a:solidFill>
                  <a:srgbClr val="58595B"/>
                </a:solidFill>
                <a:latin typeface="Guardian TextSans"/>
              </a:rPr>
              <a:t>(VMDK, VHD </a:t>
            </a:r>
            <a:r>
              <a:rPr lang="ko-KR" altLang="en-US" sz="1000" dirty="0">
                <a:solidFill>
                  <a:srgbClr val="58595B"/>
                </a:solidFill>
                <a:latin typeface="Guardian TextSans"/>
              </a:rPr>
              <a:t>또는 </a:t>
            </a:r>
            <a:r>
              <a:rPr lang="en-US" altLang="ko-KR" sz="1000" dirty="0">
                <a:solidFill>
                  <a:srgbClr val="58595B"/>
                </a:solidFill>
                <a:latin typeface="Guardian TextSans"/>
              </a:rPr>
              <a:t>VHDX)</a:t>
            </a:r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endParaRPr lang="en-US" altLang="ko-KR" sz="1050" dirty="0">
              <a:solidFill>
                <a:srgbClr val="58595B"/>
              </a:solidFill>
              <a:latin typeface="Guardian Text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50" dirty="0">
                <a:solidFill>
                  <a:srgbClr val="58595B"/>
                </a:solidFill>
                <a:latin typeface="Guardian TextSans"/>
              </a:rPr>
              <a:t> Microsoft Azure</a:t>
            </a:r>
            <a:r>
              <a:rPr lang="ko-KR" altLang="en-US" sz="1050" dirty="0">
                <a:solidFill>
                  <a:srgbClr val="58595B"/>
                </a:solidFill>
                <a:latin typeface="Guardian TextSans"/>
              </a:rPr>
              <a:t>로 직접 복원</a:t>
            </a:r>
            <a:endParaRPr lang="ko-KR" altLang="en-US" sz="1050" b="0" i="0" dirty="0">
              <a:solidFill>
                <a:srgbClr val="58595B"/>
              </a:solidFill>
              <a:effectLst/>
              <a:latin typeface="Guardian TextSans"/>
            </a:endParaRPr>
          </a:p>
        </p:txBody>
      </p:sp>
    </p:spTree>
    <p:extLst>
      <p:ext uri="{BB962C8B-B14F-4D97-AF65-F5344CB8AC3E}">
        <p14:creationId xmlns:p14="http://schemas.microsoft.com/office/powerpoint/2010/main" val="137329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B33F4B1A-101D-4470-A891-2E9387C7F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478" y="1379964"/>
            <a:ext cx="436337" cy="436337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5BC137D6-5D67-4C0D-8BF7-EB315894F190}"/>
              </a:ext>
            </a:extLst>
          </p:cNvPr>
          <p:cNvSpPr txBox="1">
            <a:spLocks/>
          </p:cNvSpPr>
          <p:nvPr/>
        </p:nvSpPr>
        <p:spPr>
          <a:xfrm>
            <a:off x="389436" y="171451"/>
            <a:ext cx="87545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3600" dirty="0"/>
              <a:t>AHV integration — Operation</a:t>
            </a:r>
          </a:p>
        </p:txBody>
      </p:sp>
      <p:sp>
        <p:nvSpPr>
          <p:cNvPr id="55" name="Triangle 13">
            <a:extLst>
              <a:ext uri="{FF2B5EF4-FFF2-40B4-BE49-F238E27FC236}">
                <a16:creationId xmlns:a16="http://schemas.microsoft.com/office/drawing/2014/main" id="{7C53528C-F93D-4233-9FF5-1F426129CAA5}"/>
              </a:ext>
            </a:extLst>
          </p:cNvPr>
          <p:cNvSpPr/>
          <p:nvPr/>
        </p:nvSpPr>
        <p:spPr>
          <a:xfrm flipV="1">
            <a:off x="2129252" y="2977018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BF0749-AE51-41D5-B714-6243D7D822B6}"/>
              </a:ext>
            </a:extLst>
          </p:cNvPr>
          <p:cNvSpPr/>
          <p:nvPr/>
        </p:nvSpPr>
        <p:spPr>
          <a:xfrm>
            <a:off x="2129247" y="2703169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F5CD5D3-F17F-4CF6-B8A9-602C23B9B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81" y="1999034"/>
            <a:ext cx="405766" cy="40576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965D32-0AD1-4269-A9B1-EADB26BC1BED}"/>
              </a:ext>
            </a:extLst>
          </p:cNvPr>
          <p:cNvSpPr txBox="1"/>
          <p:nvPr/>
        </p:nvSpPr>
        <p:spPr>
          <a:xfrm>
            <a:off x="3093395" y="2386827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308D9A9-AF9F-4BB4-987A-C59FFDAFD263}"/>
              </a:ext>
            </a:extLst>
          </p:cNvPr>
          <p:cNvGrpSpPr/>
          <p:nvPr/>
        </p:nvGrpSpPr>
        <p:grpSpPr>
          <a:xfrm>
            <a:off x="5813901" y="1844308"/>
            <a:ext cx="1295934" cy="2451900"/>
            <a:chOff x="7215725" y="2329403"/>
            <a:chExt cx="1858092" cy="351550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618434-A435-4520-BDC9-7D23086859F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396064A-2F6E-48DB-83C0-5605C7386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667AD4F-10CE-496D-A8A7-C0FC9E74583E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7BA20-9648-4F69-847C-5A50EF96FDA9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62" name="Picture 111">
                <a:extLst>
                  <a:ext uri="{FF2B5EF4-FFF2-40B4-BE49-F238E27FC236}">
                    <a16:creationId xmlns:a16="http://schemas.microsoft.com/office/drawing/2014/main" id="{B58D9AED-0E88-4689-8327-EA39878A9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F7BBAC-538D-4C83-A6F3-7EED39CD679A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EC018C1-49D4-418D-9D6F-22BAB3596794}"/>
              </a:ext>
            </a:extLst>
          </p:cNvPr>
          <p:cNvSpPr/>
          <p:nvPr/>
        </p:nvSpPr>
        <p:spPr>
          <a:xfrm>
            <a:off x="1850334" y="1218486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69E4BD-DDDA-4393-ADF8-2852B7475742}"/>
              </a:ext>
            </a:extLst>
          </p:cNvPr>
          <p:cNvGrpSpPr/>
          <p:nvPr/>
        </p:nvGrpSpPr>
        <p:grpSpPr>
          <a:xfrm>
            <a:off x="2129250" y="1747467"/>
            <a:ext cx="875707" cy="881931"/>
            <a:chOff x="1952095" y="1882910"/>
            <a:chExt cx="1255577" cy="126450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AD270BE-9476-4A7C-BBB7-9EA377285FEF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5376D6-F3EA-49F7-893D-D765789050B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FB791A-9149-4897-9044-57359337D378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FABA97C-FA44-4FBE-88B7-CACC8A422D7E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AFFD547-2333-464C-9DED-347E032E3164}"/>
              </a:ext>
            </a:extLst>
          </p:cNvPr>
          <p:cNvSpPr/>
          <p:nvPr/>
        </p:nvSpPr>
        <p:spPr>
          <a:xfrm>
            <a:off x="5761231" y="1218487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EDDC7F-B355-43C2-B63D-C9339749E45F}"/>
              </a:ext>
            </a:extLst>
          </p:cNvPr>
          <p:cNvGrpSpPr/>
          <p:nvPr/>
        </p:nvGrpSpPr>
        <p:grpSpPr>
          <a:xfrm>
            <a:off x="2603431" y="3366771"/>
            <a:ext cx="923100" cy="720531"/>
            <a:chOff x="3499528" y="4337280"/>
            <a:chExt cx="1059508" cy="827004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EEBB94D-A1F2-4DAE-9D3A-E46AA3B1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C53B741-6F51-4C9F-9BFF-D9F8CB8B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D4AB5E0-17A7-41B0-9F50-1F2EAC6F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8914506-168F-40B4-87EF-EA5347EC077E}"/>
              </a:ext>
            </a:extLst>
          </p:cNvPr>
          <p:cNvSpPr txBox="1"/>
          <p:nvPr/>
        </p:nvSpPr>
        <p:spPr>
          <a:xfrm flipH="1">
            <a:off x="6222828" y="1095375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0D2D8D-D929-4F21-A45F-F772C8EF0B46}"/>
              </a:ext>
            </a:extLst>
          </p:cNvPr>
          <p:cNvSpPr txBox="1"/>
          <p:nvPr/>
        </p:nvSpPr>
        <p:spPr>
          <a:xfrm flipH="1">
            <a:off x="2628558" y="1095809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FA7092-4973-400D-8654-E112176BB9BB}"/>
              </a:ext>
            </a:extLst>
          </p:cNvPr>
          <p:cNvSpPr/>
          <p:nvPr/>
        </p:nvSpPr>
        <p:spPr>
          <a:xfrm>
            <a:off x="4466197" y="1816301"/>
            <a:ext cx="70243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40" dirty="0">
                <a:latin typeface="+mj-lt"/>
                <a:ea typeface="Tahoma" charset="0"/>
                <a:cs typeface="Tahoma" charset="0"/>
              </a:rPr>
              <a:t>Web UI</a:t>
            </a:r>
          </a:p>
          <a:p>
            <a:pPr algn="ctr"/>
            <a:r>
              <a:rPr lang="en-US" sz="840" dirty="0">
                <a:latin typeface="+mj-lt"/>
                <a:ea typeface="Tahoma" charset="0"/>
                <a:cs typeface="Tahoma" charset="0"/>
              </a:rPr>
              <a:t>VM backup</a:t>
            </a:r>
            <a:br>
              <a:rPr lang="en-US" sz="840" dirty="0">
                <a:latin typeface="+mj-lt"/>
                <a:ea typeface="Tahoma" charset="0"/>
                <a:cs typeface="Tahoma" charset="0"/>
              </a:rPr>
            </a:br>
            <a:r>
              <a:rPr lang="en-US" sz="840" dirty="0">
                <a:latin typeface="+mj-lt"/>
                <a:ea typeface="Tahoma" charset="0"/>
                <a:cs typeface="Tahoma" charset="0"/>
              </a:rPr>
              <a:t>/ restore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C7E300C-4DF8-4B70-855B-710F693DC613}"/>
              </a:ext>
            </a:extLst>
          </p:cNvPr>
          <p:cNvCxnSpPr>
            <a:cxnSpLocks/>
            <a:endCxn id="57" idx="0"/>
          </p:cNvCxnSpPr>
          <p:nvPr/>
        </p:nvCxnSpPr>
        <p:spPr>
          <a:xfrm rot="10800000" flipV="1">
            <a:off x="3741365" y="1588820"/>
            <a:ext cx="864651" cy="410213"/>
          </a:xfrm>
          <a:prstGeom prst="bentConnector2">
            <a:avLst/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85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C137D6-5D67-4C0D-8BF7-EB315894F190}"/>
              </a:ext>
            </a:extLst>
          </p:cNvPr>
          <p:cNvSpPr txBox="1">
            <a:spLocks/>
          </p:cNvSpPr>
          <p:nvPr/>
        </p:nvSpPr>
        <p:spPr>
          <a:xfrm>
            <a:off x="389436" y="171451"/>
            <a:ext cx="87545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3600" dirty="0"/>
              <a:t>AHV integration — Operation</a:t>
            </a:r>
          </a:p>
        </p:txBody>
      </p:sp>
      <p:sp>
        <p:nvSpPr>
          <p:cNvPr id="55" name="Triangle 13">
            <a:extLst>
              <a:ext uri="{FF2B5EF4-FFF2-40B4-BE49-F238E27FC236}">
                <a16:creationId xmlns:a16="http://schemas.microsoft.com/office/drawing/2014/main" id="{7C53528C-F93D-4233-9FF5-1F426129CAA5}"/>
              </a:ext>
            </a:extLst>
          </p:cNvPr>
          <p:cNvSpPr/>
          <p:nvPr/>
        </p:nvSpPr>
        <p:spPr>
          <a:xfrm flipV="1">
            <a:off x="2129252" y="2977018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BF0749-AE51-41D5-B714-6243D7D822B6}"/>
              </a:ext>
            </a:extLst>
          </p:cNvPr>
          <p:cNvSpPr/>
          <p:nvPr/>
        </p:nvSpPr>
        <p:spPr>
          <a:xfrm>
            <a:off x="2129247" y="2703169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F5CD5D3-F17F-4CF6-B8A9-602C23B9B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81" y="1999034"/>
            <a:ext cx="405766" cy="40576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965D32-0AD1-4269-A9B1-EADB26BC1BED}"/>
              </a:ext>
            </a:extLst>
          </p:cNvPr>
          <p:cNvSpPr txBox="1"/>
          <p:nvPr/>
        </p:nvSpPr>
        <p:spPr>
          <a:xfrm>
            <a:off x="3093395" y="2386827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308D9A9-AF9F-4BB4-987A-C59FFDAFD263}"/>
              </a:ext>
            </a:extLst>
          </p:cNvPr>
          <p:cNvGrpSpPr/>
          <p:nvPr/>
        </p:nvGrpSpPr>
        <p:grpSpPr>
          <a:xfrm>
            <a:off x="5813901" y="1844308"/>
            <a:ext cx="1295934" cy="2451900"/>
            <a:chOff x="7215725" y="2329403"/>
            <a:chExt cx="1858092" cy="351550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618434-A435-4520-BDC9-7D23086859F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396064A-2F6E-48DB-83C0-5605C7386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667AD4F-10CE-496D-A8A7-C0FC9E74583E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7BA20-9648-4F69-847C-5A50EF96FDA9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62" name="Picture 111">
                <a:extLst>
                  <a:ext uri="{FF2B5EF4-FFF2-40B4-BE49-F238E27FC236}">
                    <a16:creationId xmlns:a16="http://schemas.microsoft.com/office/drawing/2014/main" id="{B58D9AED-0E88-4689-8327-EA39878A9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F7BBAC-538D-4C83-A6F3-7EED39CD679A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EC018C1-49D4-418D-9D6F-22BAB3596794}"/>
              </a:ext>
            </a:extLst>
          </p:cNvPr>
          <p:cNvSpPr/>
          <p:nvPr/>
        </p:nvSpPr>
        <p:spPr>
          <a:xfrm>
            <a:off x="1850334" y="1218486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69E4BD-DDDA-4393-ADF8-2852B7475742}"/>
              </a:ext>
            </a:extLst>
          </p:cNvPr>
          <p:cNvGrpSpPr/>
          <p:nvPr/>
        </p:nvGrpSpPr>
        <p:grpSpPr>
          <a:xfrm>
            <a:off x="2129250" y="1747467"/>
            <a:ext cx="875707" cy="881931"/>
            <a:chOff x="1952095" y="1882910"/>
            <a:chExt cx="1255577" cy="126450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AD270BE-9476-4A7C-BBB7-9EA377285FEF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5376D6-F3EA-49F7-893D-D765789050B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FB791A-9149-4897-9044-57359337D378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FABA97C-FA44-4FBE-88B7-CACC8A422D7E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AFFD547-2333-464C-9DED-347E032E3164}"/>
              </a:ext>
            </a:extLst>
          </p:cNvPr>
          <p:cNvSpPr/>
          <p:nvPr/>
        </p:nvSpPr>
        <p:spPr>
          <a:xfrm>
            <a:off x="5761231" y="1218487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EDDC7F-B355-43C2-B63D-C9339749E45F}"/>
              </a:ext>
            </a:extLst>
          </p:cNvPr>
          <p:cNvGrpSpPr/>
          <p:nvPr/>
        </p:nvGrpSpPr>
        <p:grpSpPr>
          <a:xfrm>
            <a:off x="2603431" y="3366771"/>
            <a:ext cx="923100" cy="720531"/>
            <a:chOff x="3499528" y="4337280"/>
            <a:chExt cx="1059508" cy="827004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EEBB94D-A1F2-4DAE-9D3A-E46AA3B1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C53B741-6F51-4C9F-9BFF-D9F8CB8B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D4AB5E0-17A7-41B0-9F50-1F2EAC6F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8914506-168F-40B4-87EF-EA5347EC077E}"/>
              </a:ext>
            </a:extLst>
          </p:cNvPr>
          <p:cNvSpPr txBox="1"/>
          <p:nvPr/>
        </p:nvSpPr>
        <p:spPr>
          <a:xfrm flipH="1">
            <a:off x="6222828" y="1095375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0D2D8D-D929-4F21-A45F-F772C8EF0B46}"/>
              </a:ext>
            </a:extLst>
          </p:cNvPr>
          <p:cNvSpPr txBox="1"/>
          <p:nvPr/>
        </p:nvSpPr>
        <p:spPr>
          <a:xfrm flipH="1">
            <a:off x="2628558" y="1095809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BB7281B2-063E-4B3B-BE01-8FA492BAB2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43251" y="2221170"/>
            <a:ext cx="376181" cy="468000"/>
          </a:xfrm>
          <a:prstGeom prst="bentConnector2">
            <a:avLst/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3CF1BEE-5543-42B2-8C2A-E680D2396B38}"/>
              </a:ext>
            </a:extLst>
          </p:cNvPr>
          <p:cNvSpPr txBox="1"/>
          <p:nvPr/>
        </p:nvSpPr>
        <p:spPr>
          <a:xfrm>
            <a:off x="2900650" y="1963521"/>
            <a:ext cx="758210" cy="22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75" dirty="0">
                <a:latin typeface="Gotham Rounded Book"/>
                <a:ea typeface="Tahoma" charset="0"/>
                <a:cs typeface="Tahoma" charset="0"/>
              </a:rPr>
              <a:t>API call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2005D0-B93F-4BE0-BD8A-5AC51D5AF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015" y="1379964"/>
            <a:ext cx="417713" cy="4177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AFA7092-4973-400D-8654-E112176BB9BB}"/>
              </a:ext>
            </a:extLst>
          </p:cNvPr>
          <p:cNvSpPr/>
          <p:nvPr/>
        </p:nvSpPr>
        <p:spPr>
          <a:xfrm>
            <a:off x="4442814" y="1805852"/>
            <a:ext cx="744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dirty="0">
                <a:latin typeface="+mj-lt"/>
                <a:ea typeface="Tahoma" charset="0"/>
                <a:cs typeface="Tahoma" charset="0"/>
              </a:rPr>
              <a:t>Veeam</a:t>
            </a:r>
          </a:p>
          <a:p>
            <a:pPr algn="ctr"/>
            <a:r>
              <a:rPr lang="en-US" sz="900" dirty="0">
                <a:latin typeface="+mj-lt"/>
                <a:ea typeface="Tahoma" charset="0"/>
                <a:cs typeface="Tahoma" charset="0"/>
              </a:rPr>
              <a:t>backup job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C7E300C-4DF8-4B70-855B-710F693DC613}"/>
              </a:ext>
            </a:extLst>
          </p:cNvPr>
          <p:cNvCxnSpPr>
            <a:stCxn id="8" idx="1"/>
            <a:endCxn id="57" idx="0"/>
          </p:cNvCxnSpPr>
          <p:nvPr/>
        </p:nvCxnSpPr>
        <p:spPr>
          <a:xfrm rot="10800000" flipV="1">
            <a:off x="3741365" y="1588820"/>
            <a:ext cx="864651" cy="410213"/>
          </a:xfrm>
          <a:prstGeom prst="bentConnector2">
            <a:avLst/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46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1">
            <a:extLst>
              <a:ext uri="{FF2B5EF4-FFF2-40B4-BE49-F238E27FC236}">
                <a16:creationId xmlns:a16="http://schemas.microsoft.com/office/drawing/2014/main" id="{5BC137D6-5D67-4C0D-8BF7-EB315894F190}"/>
              </a:ext>
            </a:extLst>
          </p:cNvPr>
          <p:cNvSpPr txBox="1">
            <a:spLocks/>
          </p:cNvSpPr>
          <p:nvPr/>
        </p:nvSpPr>
        <p:spPr>
          <a:xfrm>
            <a:off x="389436" y="171451"/>
            <a:ext cx="8754564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68603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0" baseline="0" dirty="0" smtClean="0">
                <a:ln w="3175">
                  <a:noFill/>
                </a:ln>
                <a:solidFill>
                  <a:srgbClr val="00B336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3600" dirty="0"/>
              <a:t>AHV integration — Operation</a:t>
            </a:r>
          </a:p>
        </p:txBody>
      </p:sp>
      <p:sp>
        <p:nvSpPr>
          <p:cNvPr id="55" name="Triangle 13">
            <a:extLst>
              <a:ext uri="{FF2B5EF4-FFF2-40B4-BE49-F238E27FC236}">
                <a16:creationId xmlns:a16="http://schemas.microsoft.com/office/drawing/2014/main" id="{7C53528C-F93D-4233-9FF5-1F426129CAA5}"/>
              </a:ext>
            </a:extLst>
          </p:cNvPr>
          <p:cNvSpPr/>
          <p:nvPr/>
        </p:nvSpPr>
        <p:spPr>
          <a:xfrm flipV="1">
            <a:off x="2129252" y="2977018"/>
            <a:ext cx="1814995" cy="488022"/>
          </a:xfrm>
          <a:prstGeom prst="triangle">
            <a:avLst>
              <a:gd name="adj" fmla="val 5088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BF0749-AE51-41D5-B714-6243D7D822B6}"/>
              </a:ext>
            </a:extLst>
          </p:cNvPr>
          <p:cNvSpPr/>
          <p:nvPr/>
        </p:nvSpPr>
        <p:spPr>
          <a:xfrm>
            <a:off x="2129247" y="2703169"/>
            <a:ext cx="1814996" cy="288700"/>
          </a:xfrm>
          <a:prstGeom prst="rect">
            <a:avLst/>
          </a:prstGeom>
          <a:solidFill>
            <a:srgbClr val="F1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16" dirty="0">
                <a:latin typeface="Tahoma" charset="0"/>
                <a:ea typeface="Tahoma" charset="0"/>
                <a:cs typeface="Tahoma" charset="0"/>
              </a:rPr>
              <a:t>Nutanix AHV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F5CD5D3-F17F-4CF6-B8A9-602C23B9B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81" y="1999034"/>
            <a:ext cx="405766" cy="40576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58965D32-0AD1-4269-A9B1-EADB26BC1BED}"/>
              </a:ext>
            </a:extLst>
          </p:cNvPr>
          <p:cNvSpPr txBox="1"/>
          <p:nvPr/>
        </p:nvSpPr>
        <p:spPr>
          <a:xfrm>
            <a:off x="3093395" y="2386827"/>
            <a:ext cx="1295934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Veeam </a:t>
            </a:r>
          </a:p>
          <a:p>
            <a:pPr algn="ctr"/>
            <a:r>
              <a:rPr lang="en-US" sz="837" dirty="0">
                <a:latin typeface="Tahoma" charset="0"/>
                <a:ea typeface="Tahoma" charset="0"/>
                <a:cs typeface="Tahoma" charset="0"/>
              </a:rPr>
              <a:t>virtual appliance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308D9A9-AF9F-4BB4-987A-C59FFDAFD263}"/>
              </a:ext>
            </a:extLst>
          </p:cNvPr>
          <p:cNvGrpSpPr/>
          <p:nvPr/>
        </p:nvGrpSpPr>
        <p:grpSpPr>
          <a:xfrm>
            <a:off x="5813901" y="1844308"/>
            <a:ext cx="1295934" cy="2451900"/>
            <a:chOff x="7215725" y="2329403"/>
            <a:chExt cx="1858092" cy="351550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4618434-A435-4520-BDC9-7D23086859F6}"/>
                </a:ext>
              </a:extLst>
            </p:cNvPr>
            <p:cNvGrpSpPr/>
            <p:nvPr/>
          </p:nvGrpSpPr>
          <p:grpSpPr>
            <a:xfrm>
              <a:off x="7215725" y="2329403"/>
              <a:ext cx="1858092" cy="1417151"/>
              <a:chOff x="7215725" y="2329403"/>
              <a:chExt cx="1858092" cy="1417151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1396064A-2F6E-48DB-83C0-5605C7386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0805" y="2329403"/>
                <a:ext cx="967933" cy="932313"/>
              </a:xfrm>
              <a:prstGeom prst="rect">
                <a:avLst/>
              </a:prstGeom>
            </p:spPr>
          </p:pic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667AD4F-10CE-496D-A8A7-C0FC9E74583E}"/>
                  </a:ext>
                </a:extLst>
              </p:cNvPr>
              <p:cNvSpPr txBox="1"/>
              <p:nvPr/>
            </p:nvSpPr>
            <p:spPr>
              <a:xfrm>
                <a:off x="7215725" y="3244774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 Backup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&amp; Replication server</a:t>
                </a: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8D87BA20-9648-4F69-847C-5A50EF96FDA9}"/>
                </a:ext>
              </a:extLst>
            </p:cNvPr>
            <p:cNvGrpSpPr/>
            <p:nvPr/>
          </p:nvGrpSpPr>
          <p:grpSpPr>
            <a:xfrm>
              <a:off x="7215725" y="4592016"/>
              <a:ext cx="1858092" cy="1252889"/>
              <a:chOff x="7215725" y="4592016"/>
              <a:chExt cx="1858092" cy="1252889"/>
            </a:xfrm>
          </p:grpSpPr>
          <p:pic>
            <p:nvPicPr>
              <p:cNvPr id="62" name="Picture 111">
                <a:extLst>
                  <a:ext uri="{FF2B5EF4-FFF2-40B4-BE49-F238E27FC236}">
                    <a16:creationId xmlns:a16="http://schemas.microsoft.com/office/drawing/2014/main" id="{B58D9AED-0E88-4689-8327-EA39878A95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7793187" y="4592016"/>
                <a:ext cx="814482" cy="7511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F7BBAC-538D-4C83-A6F3-7EED39CD679A}"/>
                  </a:ext>
                </a:extLst>
              </p:cNvPr>
              <p:cNvSpPr txBox="1"/>
              <p:nvPr/>
            </p:nvSpPr>
            <p:spPr>
              <a:xfrm>
                <a:off x="7215725" y="5343125"/>
                <a:ext cx="1858092" cy="50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Veeam</a:t>
                </a:r>
                <a:b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</a:br>
                <a:r>
                  <a:rPr lang="en-US" sz="837" dirty="0">
                    <a:latin typeface="Tahoma" charset="0"/>
                    <a:ea typeface="Tahoma" charset="0"/>
                    <a:cs typeface="Tahoma" charset="0"/>
                  </a:rPr>
                  <a:t>Repository</a:t>
                </a:r>
              </a:p>
            </p:txBody>
          </p:sp>
        </p:grp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EC018C1-49D4-418D-9D6F-22BAB3596794}"/>
              </a:ext>
            </a:extLst>
          </p:cNvPr>
          <p:cNvSpPr/>
          <p:nvPr/>
        </p:nvSpPr>
        <p:spPr>
          <a:xfrm>
            <a:off x="1850334" y="1218486"/>
            <a:ext cx="2476765" cy="3263720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D69E4BD-DDDA-4393-ADF8-2852B7475742}"/>
              </a:ext>
            </a:extLst>
          </p:cNvPr>
          <p:cNvGrpSpPr/>
          <p:nvPr/>
        </p:nvGrpSpPr>
        <p:grpSpPr>
          <a:xfrm>
            <a:off x="2129250" y="1747467"/>
            <a:ext cx="875707" cy="881931"/>
            <a:chOff x="1952095" y="1882910"/>
            <a:chExt cx="1255577" cy="126450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AD270BE-9476-4A7C-BBB7-9EA377285FEF}"/>
                </a:ext>
              </a:extLst>
            </p:cNvPr>
            <p:cNvSpPr/>
            <p:nvPr/>
          </p:nvSpPr>
          <p:spPr>
            <a:xfrm>
              <a:off x="1952095" y="1886288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45376D6-F3EA-49F7-893D-D765789050B3}"/>
                </a:ext>
              </a:extLst>
            </p:cNvPr>
            <p:cNvSpPr/>
            <p:nvPr/>
          </p:nvSpPr>
          <p:spPr>
            <a:xfrm>
              <a:off x="2619185" y="1882910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4FB791A-9149-4897-9044-57359337D378}"/>
                </a:ext>
              </a:extLst>
            </p:cNvPr>
            <p:cNvSpPr/>
            <p:nvPr/>
          </p:nvSpPr>
          <p:spPr>
            <a:xfrm>
              <a:off x="1952095" y="2558924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FABA97C-FA44-4FBE-88B7-CACC8A422D7E}"/>
                </a:ext>
              </a:extLst>
            </p:cNvPr>
            <p:cNvSpPr/>
            <p:nvPr/>
          </p:nvSpPr>
          <p:spPr>
            <a:xfrm>
              <a:off x="2619185" y="2555546"/>
              <a:ext cx="588487" cy="588487"/>
            </a:xfrm>
            <a:prstGeom prst="rect">
              <a:avLst/>
            </a:prstGeom>
            <a:solidFill>
              <a:srgbClr val="499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16" dirty="0">
                  <a:latin typeface="Tahoma" charset="0"/>
                  <a:ea typeface="Tahoma" charset="0"/>
                  <a:cs typeface="Tahoma" charset="0"/>
                </a:rPr>
                <a:t>VM</a:t>
              </a:r>
              <a:endParaRPr lang="en-US" sz="976" dirty="0">
                <a:latin typeface="Tahoma" charset="0"/>
                <a:ea typeface="Tahoma" charset="0"/>
                <a:cs typeface="Tahoma" charset="0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4AFFD547-2333-464C-9DED-347E032E3164}"/>
              </a:ext>
            </a:extLst>
          </p:cNvPr>
          <p:cNvSpPr/>
          <p:nvPr/>
        </p:nvSpPr>
        <p:spPr>
          <a:xfrm>
            <a:off x="5761231" y="1218487"/>
            <a:ext cx="1401276" cy="3263719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2"/>
          </a:p>
        </p:txBody>
      </p:sp>
      <p:cxnSp>
        <p:nvCxnSpPr>
          <p:cNvPr id="74" name="Elbow Connector 10">
            <a:extLst>
              <a:ext uri="{FF2B5EF4-FFF2-40B4-BE49-F238E27FC236}">
                <a16:creationId xmlns:a16="http://schemas.microsoft.com/office/drawing/2014/main" id="{6727CEDE-FB09-4B85-9D40-2F4BF827F0F2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>
            <a:off x="3944245" y="2201918"/>
            <a:ext cx="2272411" cy="1482389"/>
          </a:xfrm>
          <a:prstGeom prst="bentConnector3">
            <a:avLst>
              <a:gd name="adj1" fmla="val 50146"/>
            </a:avLst>
          </a:prstGeom>
          <a:ln w="15875">
            <a:solidFill>
              <a:schemeClr val="tx2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FEDDC7F-B355-43C2-B63D-C9339749E45F}"/>
              </a:ext>
            </a:extLst>
          </p:cNvPr>
          <p:cNvGrpSpPr/>
          <p:nvPr/>
        </p:nvGrpSpPr>
        <p:grpSpPr>
          <a:xfrm>
            <a:off x="2603431" y="3366771"/>
            <a:ext cx="923100" cy="720531"/>
            <a:chOff x="3499528" y="4337280"/>
            <a:chExt cx="1059508" cy="827004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3EEBB94D-A1F2-4DAE-9D3A-E46AA3B1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337280"/>
              <a:ext cx="1059507" cy="27566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C53B741-6F51-4C9F-9BFF-D9F8CB8B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9" y="4612948"/>
              <a:ext cx="1059507" cy="27566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D4AB5E0-17A7-41B0-9F50-1F2EAC6F1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9528" y="4888616"/>
              <a:ext cx="1059507" cy="275668"/>
            </a:xfrm>
            <a:prstGeom prst="rect">
              <a:avLst/>
            </a:prstGeom>
          </p:spPr>
        </p:pic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08914506-168F-40B4-87EF-EA5347EC077E}"/>
              </a:ext>
            </a:extLst>
          </p:cNvPr>
          <p:cNvSpPr txBox="1"/>
          <p:nvPr/>
        </p:nvSpPr>
        <p:spPr>
          <a:xfrm flipH="1">
            <a:off x="6222828" y="1095375"/>
            <a:ext cx="478083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Veeam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80D2D8D-D929-4F21-A45F-F772C8EF0B46}"/>
              </a:ext>
            </a:extLst>
          </p:cNvPr>
          <p:cNvSpPr txBox="1"/>
          <p:nvPr/>
        </p:nvSpPr>
        <p:spPr>
          <a:xfrm flipH="1">
            <a:off x="2628558" y="1095809"/>
            <a:ext cx="92031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rIns="36000" rtlCol="0" anchor="ctr">
            <a:spAutoFit/>
          </a:bodyPr>
          <a:lstStyle/>
          <a:p>
            <a:pPr algn="ctr"/>
            <a:r>
              <a:rPr lang="en-US" sz="1000" dirty="0"/>
              <a:t>Nutanix cluster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446ABE8-9F35-4E92-987B-BEAD0E3F9575}"/>
              </a:ext>
            </a:extLst>
          </p:cNvPr>
          <p:cNvSpPr txBox="1"/>
          <p:nvPr/>
        </p:nvSpPr>
        <p:spPr>
          <a:xfrm>
            <a:off x="4297574" y="1959893"/>
            <a:ext cx="8155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Backup</a:t>
            </a:r>
          </a:p>
        </p:txBody>
      </p: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FA0430DA-29D7-440A-98E6-EAB55B4DA91C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3195987" y="1673622"/>
            <a:ext cx="545377" cy="325412"/>
          </a:xfrm>
          <a:prstGeom prst="bentConnector2">
            <a:avLst/>
          </a:prstGeom>
          <a:ln w="15875">
            <a:solidFill>
              <a:schemeClr val="tx2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3AC0FAE-90FF-44AF-8E2F-94A40189D5C2}"/>
              </a:ext>
            </a:extLst>
          </p:cNvPr>
          <p:cNvGrpSpPr/>
          <p:nvPr/>
        </p:nvGrpSpPr>
        <p:grpSpPr>
          <a:xfrm>
            <a:off x="2845056" y="1542662"/>
            <a:ext cx="370420" cy="374397"/>
            <a:chOff x="6154704" y="271693"/>
            <a:chExt cx="1289891" cy="1303740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7A4D5CD-7CC4-41AA-B17B-6441425A2E67}"/>
                </a:ext>
              </a:extLst>
            </p:cNvPr>
            <p:cNvSpPr/>
            <p:nvPr/>
          </p:nvSpPr>
          <p:spPr>
            <a:xfrm>
              <a:off x="6154704" y="271693"/>
              <a:ext cx="1136780" cy="1116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013"/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A4C8E5DA-4200-4277-A82F-F5F0249685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092"/>
            <a:stretch/>
          </p:blipFill>
          <p:spPr>
            <a:xfrm>
              <a:off x="6217043" y="361283"/>
              <a:ext cx="1227552" cy="1214150"/>
            </a:xfrm>
            <a:prstGeom prst="rect">
              <a:avLst/>
            </a:prstGeom>
          </p:spPr>
        </p:pic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9A808481-7DED-4A78-A296-3C86ABCACB56}"/>
              </a:ext>
            </a:extLst>
          </p:cNvPr>
          <p:cNvSpPr/>
          <p:nvPr/>
        </p:nvSpPr>
        <p:spPr>
          <a:xfrm>
            <a:off x="1934961" y="1393309"/>
            <a:ext cx="97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Tahoma" charset="0"/>
                <a:ea typeface="Tahoma" charset="0"/>
                <a:cs typeface="Tahoma" charset="0"/>
              </a:rPr>
              <a:t>Nutanix-native VM snapshot</a:t>
            </a:r>
          </a:p>
        </p:txBody>
      </p:sp>
    </p:spTree>
    <p:extLst>
      <p:ext uri="{BB962C8B-B14F-4D97-AF65-F5344CB8AC3E}">
        <p14:creationId xmlns:p14="http://schemas.microsoft.com/office/powerpoint/2010/main" val="75629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Veeam Corporate Slides Template (1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Veeam Corporate Slides Template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rtlCol="0" anchor="ctr">
        <a:spAutoFit/>
      </a:bodyPr>
      <a:lstStyle>
        <a:defPPr algn="ctr"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1_Veeam Corporate Slides Template Main (3)">
  <a:themeElements>
    <a:clrScheme name="Veeam_colors">
      <a:dk1>
        <a:srgbClr val="000000"/>
      </a:dk1>
      <a:lt1>
        <a:srgbClr val="FFFFFF"/>
      </a:lt1>
      <a:dk2>
        <a:srgbClr val="00B336"/>
      </a:dk2>
      <a:lt2>
        <a:srgbClr val="FFFFFF"/>
      </a:lt2>
      <a:accent1>
        <a:srgbClr val="00B336"/>
      </a:accent1>
      <a:accent2>
        <a:srgbClr val="9D9D9C"/>
      </a:accent2>
      <a:accent3>
        <a:srgbClr val="BA0200"/>
      </a:accent3>
      <a:accent4>
        <a:srgbClr val="00B336"/>
      </a:accent4>
      <a:accent5>
        <a:srgbClr val="00B492"/>
      </a:accent5>
      <a:accent6>
        <a:srgbClr val="005F4B"/>
      </a:accent6>
      <a:hlink>
        <a:srgbClr val="00B336"/>
      </a:hlink>
      <a:folHlink>
        <a:srgbClr val="00B33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B33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pc="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rgbClr val="00B336"/>
          </a:solidFill>
          <a:tailEnd type="arrow" w="med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4000" dirty="0" err="1" smtClean="0">
            <a:solidFill>
              <a:schemeClr val="tx1">
                <a:lumMod val="50000"/>
                <a:lumOff val="50000"/>
              </a:schemeClr>
            </a:solidFill>
            <a:latin typeface="+mj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fa7be8f67ed407e8cc4f812a93cfa4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</TermName>
          <TermId xmlns="http://schemas.microsoft.com/office/infopath/2007/PartnerControls">ad0e3522-d098-49cb-9fa5-82217f4767c5</TermId>
        </TermInfo>
      </Terms>
    </afa7be8f67ed407e8cc4f812a93cfa4a>
    <g9a1114b774c48c3885a3d44ab1bc311 xmlns="29435cc8-1857-4dea-ab51-de7ef4d18d75">
      <Terms xmlns="http://schemas.microsoft.com/office/infopath/2007/PartnerControls"/>
    </g9a1114b774c48c3885a3d44ab1bc311>
    <_dlc_DocId xmlns="8d8f1076-d83c-44b2-9ca3-2070026205ff">VEEAMDOC-16-5563</_dlc_DocId>
    <o7d691565da549f5aa08c236692731f3 xmlns="29435cc8-1857-4dea-ab51-de7ef4d18d75">
      <Terms xmlns="http://schemas.microsoft.com/office/infopath/2007/PartnerControls"/>
    </o7d691565da549f5aa08c236692731f3>
    <cc6db3c680cf49a8a788f82f14bcaa3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56018d5f-5315-4f9a-8407-54d0e761a94a</TermId>
        </TermInfo>
      </Terms>
    </cc6db3c680cf49a8a788f82f14bcaa36>
    <efdf8be6259b460eb1fb1e6c2a260d31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(Partners)</TermName>
          <TermId xmlns="http://schemas.microsoft.com/office/infopath/2007/PartnerControls">fa1c6838-04e8-40b1-b065-aaccc64ed1d0</TermId>
        </TermInfo>
      </Terms>
    </efdf8be6259b460eb1fb1e6c2a260d31>
    <hee918a1c91848028276f5bdb898faea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1-Qualify</TermName>
          <TermId xmlns="http://schemas.microsoft.com/office/infopath/2007/PartnerControls">47022983-abe8-463e-ae6c-9db6a793a786</TermId>
        </TermInfo>
        <TermInfo xmlns="http://schemas.microsoft.com/office/infopath/2007/PartnerControls">
          <TermName xmlns="http://schemas.microsoft.com/office/infopath/2007/PartnerControls">2-Identify</TermName>
          <TermId xmlns="http://schemas.microsoft.com/office/infopath/2007/PartnerControls">bcea8331-d022-4da7-b580-3c5d590c963a</TermId>
        </TermInfo>
        <TermInfo xmlns="http://schemas.microsoft.com/office/infopath/2007/PartnerControls">
          <TermName xmlns="http://schemas.microsoft.com/office/infopath/2007/PartnerControls">3-Propose</TermName>
          <TermId xmlns="http://schemas.microsoft.com/office/infopath/2007/PartnerControls">0c3124ce-1c63-4040-a928-5205805e9eba</TermId>
        </TermInfo>
        <TermInfo xmlns="http://schemas.microsoft.com/office/infopath/2007/PartnerControls">
          <TermName xmlns="http://schemas.microsoft.com/office/infopath/2007/PartnerControls">4-Validate Solution</TermName>
          <TermId xmlns="http://schemas.microsoft.com/office/infopath/2007/PartnerControls">922b3c00-814f-4f2c-b49f-ec9519d895e1</TermId>
        </TermInfo>
        <TermInfo xmlns="http://schemas.microsoft.com/office/infopath/2007/PartnerControls">
          <TermName xmlns="http://schemas.microsoft.com/office/infopath/2007/PartnerControls">5-Close</TermName>
          <TermId xmlns="http://schemas.microsoft.com/office/infopath/2007/PartnerControls">1b26a1e7-5c6e-4170-87a7-74989f9764ae</TermId>
        </TermInfo>
        <TermInfo xmlns="http://schemas.microsoft.com/office/infopath/2007/PartnerControls">
          <TermName xmlns="http://schemas.microsoft.com/office/infopath/2007/PartnerControls">6-Expand</TermName>
          <TermId xmlns="http://schemas.microsoft.com/office/infopath/2007/PartnerControls">a00e6a6e-42f3-47a8-96d1-c667a2e359da</TermId>
        </TermInfo>
      </Terms>
    </hee918a1c91848028276f5bdb898faea>
    <a5e131ccf4bd45f0b3dac09241742c1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Customer</TermName>
          <TermId xmlns="http://schemas.microsoft.com/office/infopath/2007/PartnerControls">6123597a-1913-44dc-9924-b5c9eb8e9234</TermId>
        </TermInfo>
      </Terms>
    </a5e131ccf4bd45f0b3dac09241742c16>
    <ECMFeaturedContentDescription xmlns="29435cc8-1857-4dea-ab51-de7ef4d18d75" xsi:nil="true"/>
    <_dlc_DocIdUrl xmlns="8d8f1076-d83c-44b2-9ca3-2070026205ff">
      <Url>https://team.veeam.com/apps/ecm/_layouts/15/DocIdRedir.aspx?ID=VEEAMDOC-16-5563</Url>
      <Description>VEEAMDOC-16-5563</Description>
    </_dlc_DocIdUrl>
    <ECMManualRank xmlns="29435cc8-1857-4dea-ab51-de7ef4d18d75" xsi:nil="true"/>
    <ECMExpirationDate xmlns="29435cc8-1857-4dea-ab51-de7ef4d18d75" xsi:nil="true"/>
    <e7f6b84a9ece4918a07f1a3eea36a464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v1</TermName>
          <TermId xmlns="http://schemas.microsoft.com/office/infopath/2007/PartnerControls">8fc23c06-c7f3-4267-8c4a-f01cae145c6f</TermId>
        </TermInfo>
      </Terms>
    </e7f6b84a9ece4918a07f1a3eea36a464>
    <TaxCatchAll xmlns="29435cc8-1857-4dea-ab51-de7ef4d18d75">
      <Value>145</Value>
      <Value>255</Value>
      <Value>402</Value>
      <Value>179</Value>
      <Value>37</Value>
      <Value>251</Value>
      <Value>64</Value>
      <Value>63</Value>
      <Value>173</Value>
      <Value>171</Value>
      <Value>239</Value>
      <Value>240</Value>
      <Value>54</Value>
      <Value>238</Value>
      <Value>52</Value>
      <Value>347</Value>
      <Value>249</Value>
      <Value>46</Value>
      <Value>193</Value>
      <Value>1302</Value>
      <Value>3</Value>
      <Value>112</Value>
      <Value>111</Value>
    </TaxCatchAll>
    <ECMAuthor xmlns="29435cc8-1857-4dea-ab51-de7ef4d18d75">Lejla Chachula</ECMAuthor>
    <k646dd9203f54b9a90fb733606673ec8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Nutanix</TermName>
          <TermId xmlns="http://schemas.microsoft.com/office/infopath/2007/PartnerControls">58e80c25-290c-48b9-86d2-25496046ef11</TermId>
        </TermInfo>
      </Terms>
    </k646dd9203f54b9a90fb733606673ec8>
    <p59d592eb20d4771b92ce9ca1c2ad52d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English</TermName>
          <TermId xmlns="http://schemas.microsoft.com/office/infopath/2007/PartnerControls">07f96b39-8f94-4216-97e6-b78eba3c58e1</TermId>
        </TermInfo>
      </Terms>
    </p59d592eb20d4771b92ce9ca1c2ad52d>
    <hf67382b61164de8826adbfd22494b61 xmlns="29435cc8-1857-4dea-ab51-de7ef4d18d75">
      <Terms xmlns="http://schemas.microsoft.com/office/infopath/2007/PartnerControls"/>
    </hf67382b61164de8826adbfd22494b61>
    <ncf588d53c0f4f219f9e83951352cb6c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Cross-segment</TermName>
          <TermId xmlns="http://schemas.microsoft.com/office/infopath/2007/PartnerControls">6d214e35-1dde-4be1-96c5-30fe945c97ab</TermId>
        </TermInfo>
      </Terms>
    </ncf588d53c0f4f219f9e83951352cb6c>
    <ma7008bbfee14a0c9e5efba3a56c86f6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Availability for Nutanix AHV</TermName>
          <TermId xmlns="http://schemas.microsoft.com/office/infopath/2007/PartnerControls">3f749f3e-787d-4445-a433-28fcf2414735</TermId>
        </TermInfo>
      </Terms>
    </ma7008bbfee14a0c9e5efba3a56c86f6>
    <ECMViewsLastMonth xmlns="29435cc8-1857-4dea-ab51-de7ef4d18d75" xsi:nil="true"/>
    <ECMBusinessOwner xmlns="29435cc8-1857-4dea-ab51-de7ef4d18d75">
      <UserInfo>
        <DisplayName>i:0#.w|amust\amanda.wax,#i:0#.w|amust\amanda.wax,#Amanda.Wax@veeam.com,#amanda.wax@veeam.com,#Amanda Wax,#,#Global Product Marketing,#Manager, Product Marketing Program Management</DisplayName>
        <AccountId>27</AccountId>
        <AccountType/>
      </UserInfo>
    </ECMBusinessOwner>
    <ECMUniqueViewsLastMonth xmlns="29435cc8-1857-4dea-ab51-de7ef4d18d75" xsi:nil="true"/>
    <TaxKeywordTaxHTField xmlns="8d8f1076-d83c-44b2-9ca3-2070026205ff">
      <Terms xmlns="http://schemas.microsoft.com/office/infopath/2007/PartnerControls"/>
    </TaxKeywordTaxHTField>
    <ECMParentDoc xmlns="29435cc8-1857-4dea-ab51-de7ef4d18d75">
      <Url xsi:nil="true"/>
      <Description xsi:nil="true"/>
    </ECMParentDoc>
    <Link_x0020_to_x0020_veeam.com xmlns="29435cc8-1857-4dea-ab51-de7ef4d18d75">
      <Url xsi:nil="true"/>
      <Description xsi:nil="true"/>
    </Link_x0020_to_x0020_veeam.com>
    <Link_x0020_to_x0020_Campaign_x0020_in_x0020_SF xmlns="29435cc8-1857-4dea-ab51-de7ef4d18d75">
      <Url xsi:nil="true"/>
      <Description xsi:nil="true"/>
    </Link_x0020_to_x0020_Campaign_x0020_in_x0020_SF>
    <Requested_x0020_By xmlns="29435cc8-1857-4dea-ab51-de7ef4d18d75" xsi:nil="true"/>
    <eaa3a7d15bed42669d645562376fe50b xmlns="29435cc8-1857-4dea-ab51-de7ef4d18d75">
      <Terms xmlns="http://schemas.microsoft.com/office/infopath/2007/PartnerControls"/>
    </eaa3a7d15bed42669d645562376fe50b>
    <m439c7bec22e426ab1454bd2998b8711 xmlns="29435cc8-1857-4dea-ab51-de7ef4d18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Sales Presentation</TermName>
          <TermId xmlns="http://schemas.microsoft.com/office/infopath/2007/PartnerControls">484c7e5e-9635-43f1-867e-5568843e3a2f</TermId>
        </TermInfo>
      </Terms>
    </m439c7bec22e426ab1454bd2998b8711>
    <Link_x0020_to_x0020_ProPartner xmlns="29435cc8-1857-4dea-ab51-de7ef4d18d75">
      <Url xsi:nil="true"/>
      <Description xsi:nil="true"/>
    </Link_x0020_to_x0020_ProPartner>
    <ECMExpertsChoice xmlns="29435cc8-1857-4dea-ab51-de7ef4d18d75">true</ECMExpertsChoice>
  </documentManagement>
</p:properties>
</file>

<file path=customXml/item2.xml><?xml version="1.0" encoding="utf-8"?>
<?mso-contentType ?>
<SharedContentType xmlns="Microsoft.SharePoint.Taxonomy.ContentTypeSync" SourceId="d95025e3-06ee-47d5-b6d0-191753f21fd6" ContentTypeId="0x0101008D9A05CA1DE08548B716B9A9D05CB4950C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oduct Presentation" ma:contentTypeID="0x0101008D9A05CA1DE08548B716B9A9D05CB4950C0018F5B8C9372C6C4E8CFCD0BDE49C7D6B" ma:contentTypeVersion="57" ma:contentTypeDescription="" ma:contentTypeScope="" ma:versionID="d3c12c209bf6eb9090c6c2033f05eab0">
  <xsd:schema xmlns:xsd="http://www.w3.org/2001/XMLSchema" xmlns:xs="http://www.w3.org/2001/XMLSchema" xmlns:p="http://schemas.microsoft.com/office/2006/metadata/properties" xmlns:ns2="29435cc8-1857-4dea-ab51-de7ef4d18d75" xmlns:ns3="8d8f1076-d83c-44b2-9ca3-2070026205ff" targetNamespace="http://schemas.microsoft.com/office/2006/metadata/properties" ma:root="true" ma:fieldsID="058c9ae072b677ce2206910d0bcf30a2" ns2:_="" ns3:_="">
    <xsd:import namespace="29435cc8-1857-4dea-ab51-de7ef4d18d75"/>
    <xsd:import namespace="8d8f1076-d83c-44b2-9ca3-2070026205ff"/>
    <xsd:element name="properties">
      <xsd:complexType>
        <xsd:sequence>
          <xsd:element name="documentManagement">
            <xsd:complexType>
              <xsd:all>
                <xsd:element ref="ns2:ECMFeaturedContentDescription" minOccurs="0"/>
                <xsd:element ref="ns2:ECMExpirationDate" minOccurs="0"/>
                <xsd:element ref="ns2:ECMManualRank" minOccurs="0"/>
                <xsd:element ref="ns2:ECMParentDoc" minOccurs="0"/>
                <xsd:element ref="ns2:Link_x0020_to_x0020_ProPartner" minOccurs="0"/>
                <xsd:element ref="ns2:Link_x0020_to_x0020_Campaign_x0020_in_x0020_SF" minOccurs="0"/>
                <xsd:element ref="ns2:ECMAuthor"/>
                <xsd:element ref="ns2:ECMBusinessOwner" minOccurs="0"/>
                <xsd:element ref="ns2:Link_x0020_to_x0020_veeam.com" minOccurs="0"/>
                <xsd:element ref="ns2:Requested_x0020_By" minOccurs="0"/>
                <xsd:element ref="ns2:m439c7bec22e426ab1454bd2998b8711" minOccurs="0"/>
                <xsd:element ref="ns2:afa7be8f67ed407e8cc4f812a93cfa4a" minOccurs="0"/>
                <xsd:element ref="ns2:efdf8be6259b460eb1fb1e6c2a260d31" minOccurs="0"/>
                <xsd:element ref="ns2:eaa3a7d15bed42669d645562376fe50b" minOccurs="0"/>
                <xsd:element ref="ns2:hee918a1c91848028276f5bdb898faea" minOccurs="0"/>
                <xsd:element ref="ns2:TaxCatchAll" minOccurs="0"/>
                <xsd:element ref="ns2:a5e131ccf4bd45f0b3dac09241742c16" minOccurs="0"/>
                <xsd:element ref="ns2:TaxCatchAllLabel" minOccurs="0"/>
                <xsd:element ref="ns2:hf67382b61164de8826adbfd22494b61" minOccurs="0"/>
                <xsd:element ref="ns2:ECMViewsLastMonth" minOccurs="0"/>
                <xsd:element ref="ns2:o7d691565da549f5aa08c236692731f3" minOccurs="0"/>
                <xsd:element ref="ns2:ncf588d53c0f4f219f9e83951352cb6c" minOccurs="0"/>
                <xsd:element ref="ns2:g9a1114b774c48c3885a3d44ab1bc311" minOccurs="0"/>
                <xsd:element ref="ns2:p59d592eb20d4771b92ce9ca1c2ad52d" minOccurs="0"/>
                <xsd:element ref="ns3:TaxKeywordTaxHTField" minOccurs="0"/>
                <xsd:element ref="ns2:ECMExpertsChoice" minOccurs="0"/>
                <xsd:element ref="ns2:cc6db3c680cf49a8a788f82f14bcaa36" minOccurs="0"/>
                <xsd:element ref="ns2:e7f6b84a9ece4918a07f1a3eea36a464" minOccurs="0"/>
                <xsd:element ref="ns2:ma7008bbfee14a0c9e5efba3a56c86f6" minOccurs="0"/>
                <xsd:element ref="ns2:k646dd9203f54b9a90fb733606673ec8" minOccurs="0"/>
                <xsd:element ref="ns2:ECMUniqueViewsLastMonth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435cc8-1857-4dea-ab51-de7ef4d18d75" elementFormDefault="qualified">
    <xsd:import namespace="http://schemas.microsoft.com/office/2006/documentManagement/types"/>
    <xsd:import namespace="http://schemas.microsoft.com/office/infopath/2007/PartnerControls"/>
    <xsd:element name="ECMFeaturedContentDescription" ma:index="2" nillable="true" ma:displayName="Content Description" ma:internalName="ECMFeaturedContentDescription">
      <xsd:simpleType>
        <xsd:restriction base="dms:Text">
          <xsd:maxLength value="255"/>
        </xsd:restriction>
      </xsd:simpleType>
    </xsd:element>
    <xsd:element name="ECMExpirationDate" ma:index="5" nillable="true" ma:displayName="Date to Expire" ma:format="DateOnly" ma:internalName="ECMExpirationDate">
      <xsd:simpleType>
        <xsd:restriction base="dms:DateTime"/>
      </xsd:simpleType>
    </xsd:element>
    <xsd:element name="ECMManualRank" ma:index="6" nillable="true" ma:displayName="Manual Rank" ma:description="This field is used to manually sort documents on the Top Documents page. Leave it blank if this document is not the top document." ma:format="Dropdown" ma:internalName="ECMManualRank">
      <xsd:simpleType>
        <xsd:restriction base="dms:Choice">
          <xsd:enumeration value="100"/>
          <xsd:enumeration value="200"/>
          <xsd:enumeration value="300"/>
          <xsd:enumeration value="400"/>
          <xsd:enumeration value="500"/>
        </xsd:restriction>
      </xsd:simpleType>
    </xsd:element>
    <xsd:element name="ECMParentDoc" ma:index="10" nillable="true" ma:displayName="Parent Document" ma:format="Hyperlink" ma:internalName="ECMParentDoc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ink_x0020_to_x0020_ProPartner" ma:index="12" nillable="true" ma:displayName="Link to ProPartner" ma:format="Hyperlink" ma:internalName="Link_x0020_to_x0020_ProPartner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ink_x0020_to_x0020_Campaign_x0020_in_x0020_SF" ma:index="13" nillable="true" ma:displayName="Link to SF" ma:format="Hyperlink" ma:internalName="Link_x0020_to_x0020_Campaign_x0020_in_x0020_SF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ECMAuthor" ma:index="14" ma:displayName="Author (Authors)" ma:description="Name of person who wrote the document" ma:internalName="ECMAuthor" ma:readOnly="false">
      <xsd:simpleType>
        <xsd:restriction base="dms:Text">
          <xsd:maxLength value="255"/>
        </xsd:restriction>
      </xsd:simpleType>
    </xsd:element>
    <xsd:element name="ECMBusinessOwner" ma:index="15" nillable="true" ma:displayName="Business Owner" ma:description="Name of person who owns document uploads and document lifecycle" ma:list="UserInfo" ma:SearchPeopleOnly="false" ma:SharePointGroup="0" ma:internalName="ECMBusinessOwn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ink_x0020_to_x0020_veeam.com" ma:index="16" nillable="true" ma:displayName="Link to veeam.com" ma:format="Hyperlink" ma:internalName="Link_x0020_to_x0020_veeam_x002e_com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Requested_x0020_By" ma:index="27" nillable="true" ma:displayName="Requested By" ma:internalName="Requested_x0020_By">
      <xsd:simpleType>
        <xsd:restriction base="dms:Text">
          <xsd:maxLength value="255"/>
        </xsd:restriction>
      </xsd:simpleType>
    </xsd:element>
    <xsd:element name="m439c7bec22e426ab1454bd2998b8711" ma:index="28" ma:taxonomy="true" ma:internalName="m439c7bec22e426ab1454bd2998b8711" ma:taxonomyFieldName="ECMProductPresentationType" ma:displayName="Presentation Type" ma:readOnly="false" ma:default="" ma:fieldId="{6439c7be-c22e-426a-b145-4bd2998b8711}" ma:sspId="d95025e3-06ee-47d5-b6d0-191753f21fd6" ma:termSetId="c4454aaf-2640-4ede-a526-8bec0090f1ca" ma:anchorId="84588579-75a1-42cc-a30d-b5a60510b159" ma:open="false" ma:isKeyword="false">
      <xsd:complexType>
        <xsd:sequence>
          <xsd:element ref="pc:Terms" minOccurs="0" maxOccurs="1"/>
        </xsd:sequence>
      </xsd:complexType>
    </xsd:element>
    <xsd:element name="afa7be8f67ed407e8cc4f812a93cfa4a" ma:index="29" ma:taxonomy="true" ma:internalName="afa7be8f67ed407e8cc4f812a93cfa4a" ma:taxonomyFieldName="ECMAudience" ma:displayName="Veeam Audiences" ma:readOnly="false" ma:default="" ma:fieldId="{afa7be8f-67ed-407e-8cc4-f812a93cfa4a}" ma:taxonomyMulti="true" ma:sspId="d95025e3-06ee-47d5-b6d0-191753f21fd6" ma:termSetId="61d72c02-677b-4457-b582-89094d470ba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df8be6259b460eb1fb1e6c2a260d31" ma:index="30" ma:taxonomy="true" ma:internalName="efdf8be6259b460eb1fb1e6c2a260d31" ma:taxonomyFieldName="ECMInternalExternal" ma:displayName="Internal / Public" ma:readOnly="false" ma:default="" ma:fieldId="{efdf8be6-259b-460e-b1fb-1e6c2a260d31}" ma:sspId="d95025e3-06ee-47d5-b6d0-191753f21fd6" ma:termSetId="7d3f65a7-0546-4bad-8a49-0c759fced2c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aa3a7d15bed42669d645562376fe50b" ma:index="31" nillable="true" ma:taxonomy="true" ma:internalName="eaa3a7d15bed42669d645562376fe50b" ma:taxonomyFieldName="ECMHypervisor" ma:displayName="Hypervisor" ma:default="" ma:fieldId="{eaa3a7d1-5bed-4266-9d64-5562376fe50b}" ma:taxonomyMulti="true" ma:sspId="d95025e3-06ee-47d5-b6d0-191753f21fd6" ma:termSetId="604d8846-9688-4be2-b636-1e1d54acb80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ee918a1c91848028276f5bdb898faea" ma:index="32" nillable="true" ma:taxonomy="true" ma:internalName="hee918a1c91848028276f5bdb898faea" ma:taxonomyFieldName="ECMStageOfSale" ma:displayName="Stage of Sale" ma:readOnly="false" ma:default="" ma:fieldId="{1ee918a1-c918-4802-8276-f5bdb898faea}" ma:taxonomyMulti="true" ma:sspId="d95025e3-06ee-47d5-b6d0-191753f21fd6" ma:termSetId="9241a753-2b13-4f04-a43b-ce75f9a1ce4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33" nillable="true" ma:displayName="Taxonomy Catch All Column" ma:description="" ma:hidden="true" ma:list="{7fd7e5a9-3ae9-4d5f-858f-6ed3eaea689a}" ma:internalName="TaxCatchAll" ma:showField="CatchAllData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5e131ccf4bd45f0b3dac09241742c16" ma:index="34" nillable="true" ma:taxonomy="true" ma:internalName="a5e131ccf4bd45f0b3dac09241742c16" ma:taxonomyFieldName="ECMPartnerCustomer" ma:displayName="Partner / Customer" ma:default="" ma:fieldId="{a5e131cc-f4bd-45f0-b3da-c09241742c16}" ma:taxonomyMulti="true" ma:sspId="d95025e3-06ee-47d5-b6d0-191753f21fd6" ma:termSetId="78997c8c-3835-47eb-b08f-f344ff23d20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Label" ma:index="35" nillable="true" ma:displayName="Taxonomy Catch All Column1" ma:hidden="true" ma:list="{7fd7e5a9-3ae9-4d5f-858f-6ed3eaea689a}" ma:internalName="TaxCatchAllLabel" ma:readOnly="true" ma:showField="CatchAllDataLabel" ma:web="8d8f1076-d83c-44b2-9ca3-2070026205f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hf67382b61164de8826adbfd22494b61" ma:index="36" nillable="true" ma:taxonomy="true" ma:internalName="hf67382b61164de8826adbfd22494b61" ma:taxonomyFieldName="ECMTargetedBuyerPerson" ma:displayName="Targeted Buyer Person" ma:default="" ma:fieldId="{1f67382b-6116-4de8-826a-dbfd22494b61}" ma:taxonomyMulti="true" ma:sspId="d95025e3-06ee-47d5-b6d0-191753f21fd6" ma:termSetId="0e41875a-6b05-4608-9560-d3ba5edbca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CMViewsLastMonth" ma:index="37" nillable="true" ma:displayName="Views Current Month" ma:description="Number of views in the current month" ma:hidden="true" ma:internalName="ECMViewsLastMonth" ma:readOnly="false" ma:percentage="FALSE">
      <xsd:simpleType>
        <xsd:restriction base="dms:Number"/>
      </xsd:simpleType>
    </xsd:element>
    <xsd:element name="o7d691565da549f5aa08c236692731f3" ma:index="39" nillable="true" ma:taxonomy="true" ma:internalName="o7d691565da549f5aa08c236692731f3" ma:taxonomyFieldName="ECMIndustrySegment" ma:displayName="Industry Vertical" ma:readOnly="false" ma:default="" ma:fieldId="{87d69156-5da5-49f5-aa08-c236692731f3}" ma:taxonomyMulti="true" ma:sspId="d95025e3-06ee-47d5-b6d0-191753f21fd6" ma:termSetId="3dd0b406-ca2e-478d-92af-5f0da6e5ab0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cf588d53c0f4f219f9e83951352cb6c" ma:index="40" ma:taxonomy="true" ma:internalName="ncf588d53c0f4f219f9e83951352cb6c" ma:taxonomyFieldName="ECMVertical" ma:displayName="Customer Segmentation" ma:readOnly="false" ma:default="" ma:fieldId="{7cf588d5-3c0f-4f21-9f9e-83951352cb6c}" ma:taxonomyMulti="true" ma:sspId="d95025e3-06ee-47d5-b6d0-191753f21fd6" ma:termSetId="b21b7e9b-2565-44c3-92cc-0b1ecca8f84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9a1114b774c48c3885a3d44ab1bc311" ma:index="42" nillable="true" ma:taxonomy="true" ma:internalName="g9a1114b774c48c3885a3d44ab1bc311" ma:taxonomyFieldName="ECMCampaignName" ma:displayName="Campaign" ma:default="" ma:fieldId="{09a1114b-774c-48c3-885a-3d44ab1bc311}" ma:taxonomyMulti="true" ma:sspId="d95025e3-06ee-47d5-b6d0-191753f21fd6" ma:termSetId="95047ea3-1bf9-4752-819b-4bdf3c0171e2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p59d592eb20d4771b92ce9ca1c2ad52d" ma:index="43" ma:taxonomy="true" ma:internalName="p59d592eb20d4771b92ce9ca1c2ad52d" ma:taxonomyFieldName="ECMLanguage" ma:displayName="Languages" ma:readOnly="false" ma:default="" ma:fieldId="{959d592e-b20d-4771-b92c-e9ca1c2ad52d}" ma:taxonomyMulti="true" ma:sspId="d95025e3-06ee-47d5-b6d0-191753f21fd6" ma:termSetId="d5e6f725-e536-4417-ba04-c8cb6d72cfe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CMExpertsChoice" ma:index="46" nillable="true" ma:displayName="Experts' Choice" ma:default="1" ma:hidden="true" ma:internalName="ECMExpertsChoice" ma:readOnly="false">
      <xsd:simpleType>
        <xsd:restriction base="dms:Boolean"/>
      </xsd:simpleType>
    </xsd:element>
    <xsd:element name="cc6db3c680cf49a8a788f82f14bcaa36" ma:index="47" ma:taxonomy="true" ma:internalName="cc6db3c680cf49a8a788f82f14bcaa36" ma:taxonomyFieldName="ECMRegion" ma:displayName="Region Name" ma:readOnly="false" ma:default="" ma:fieldId="{cc6db3c6-80cf-49a8-a788-f82f14bcaa36}" ma:taxonomyMulti="true" ma:sspId="d95025e3-06ee-47d5-b6d0-191753f21fd6" ma:termSetId="26089c26-7ba6-45e2-8c92-a109d16c33f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7f6b84a9ece4918a07f1a3eea36a464" ma:index="48" ma:taxonomy="true" ma:internalName="e7f6b84a9ece4918a07f1a3eea36a464" ma:taxonomyFieldName="ECMProductVerion" ma:displayName="Product Version" ma:readOnly="false" ma:default="" ma:fieldId="{e7f6b84a-9ece-4918-a07f-1a3eea36a464}" ma:sspId="d95025e3-06ee-47d5-b6d0-191753f21fd6" ma:termSetId="7f53de0d-e05b-4f33-8fcd-42e75edf28b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7008bbfee14a0c9e5efba3a56c86f6" ma:index="50" ma:taxonomy="true" ma:internalName="ma7008bbfee14a0c9e5efba3a56c86f6" ma:taxonomyFieldName="ECMProduct" ma:displayName="Product Name" ma:readOnly="false" ma:default="" ma:fieldId="{6a7008bb-fee1-4a0c-9e5e-fba3a56c86f6}" ma:taxonomyMulti="true" ma:sspId="d95025e3-06ee-47d5-b6d0-191753f21fd6" ma:termSetId="f7941c89-a093-402d-94c7-aa947916583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646dd9203f54b9a90fb733606673ec8" ma:index="51" ma:taxonomy="true" ma:internalName="k646dd9203f54b9a90fb733606673ec8" ma:taxonomyFieldName="ECMAlliances" ma:displayName="Alliances" ma:readOnly="false" ma:default="" ma:fieldId="{4646dd92-03f5-4b9a-90fb-733606673ec8}" ma:taxonomyMulti="true" ma:sspId="d95025e3-06ee-47d5-b6d0-191753f21fd6" ma:termSetId="3ddab42d-3bc7-4dd4-b7fc-9e50283cf9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CMUniqueViewsLastMonth" ma:index="53" nillable="true" ma:displayName="Unique Views Current Month" ma:hidden="true" ma:internalName="ECMUniqueViewsLastMonth" ma:readOnly="false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8f1076-d83c-44b2-9ca3-2070026205ff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44" nillable="true" ma:taxonomy="true" ma:internalName="TaxKeywordTaxHTField" ma:taxonomyFieldName="TaxKeyword" ma:displayName="Keywords and tags" ma:fieldId="{23f27201-bee3-471e-b2e7-b64fd8b7ca38}" ma:taxonomyMulti="true" ma:sspId="d95025e3-06ee-47d5-b6d0-191753f21fd6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_dlc_DocId" ma:index="54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5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56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9" ma:displayName="Content Type"/>
        <xsd:element ref="dc:title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FDE9258-1F71-470C-A3E8-267C9B6A7FB7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29435cc8-1857-4dea-ab51-de7ef4d18d75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d8f1076-d83c-44b2-9ca3-2070026205f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0B2B46F-AF77-47D7-92B6-B9B02C943AAE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36E97B29-8A05-4331-A3B4-D2936511DD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435cc8-1857-4dea-ab51-de7ef4d18d75"/>
    <ds:schemaRef ds:uri="8d8f1076-d83c-44b2-9ca3-2070026205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E5CFD5AA-2E7D-4999-8814-EC4DA900DABB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E6BA8832-08E8-407A-8871-74F9ABAD09FB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Veeam Corporate Slides Template (1)</Template>
  <TotalTime>2459</TotalTime>
  <Words>1417</Words>
  <Application>Microsoft Office PowerPoint</Application>
  <PresentationFormat>화면 슬라이드 쇼(16:9)</PresentationFormat>
  <Paragraphs>458</Paragraphs>
  <Slides>49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49</vt:i4>
      </vt:variant>
    </vt:vector>
  </HeadingPairs>
  <TitlesOfParts>
    <vt:vector size="61" baseType="lpstr">
      <vt:lpstr>Gotham Rounded Book</vt:lpstr>
      <vt:lpstr>Guardian TextSans</vt:lpstr>
      <vt:lpstr>맑은 고딕</vt:lpstr>
      <vt:lpstr>Arial</vt:lpstr>
      <vt:lpstr>Calibri</vt:lpstr>
      <vt:lpstr>Segoe UI</vt:lpstr>
      <vt:lpstr>Tahoma</vt:lpstr>
      <vt:lpstr>Times New Roman</vt:lpstr>
      <vt:lpstr>Wingdings</vt:lpstr>
      <vt:lpstr>1_Veeam Corporate Slides Template (1)</vt:lpstr>
      <vt:lpstr>1_Veeam Corporate Slides Template</vt:lpstr>
      <vt:lpstr>1_Veeam Corporate Slides Template Main (3)</vt:lpstr>
      <vt:lpstr>PowerPoint 프레젠테이션</vt:lpstr>
      <vt:lpstr>PowerPoint 프레젠테이션</vt:lpstr>
      <vt:lpstr>PowerPoint 프레젠테이션</vt:lpstr>
      <vt:lpstr>How it works - 백업</vt:lpstr>
      <vt:lpstr>How it works - 복구</vt:lpstr>
      <vt:lpstr>How it works - 복구</vt:lpstr>
      <vt:lpstr>PowerPoint 프레젠테이션</vt:lpstr>
      <vt:lpstr>PowerPoint 프레젠테이션</vt:lpstr>
      <vt:lpstr>PowerPoint 프레젠테이션</vt:lpstr>
      <vt:lpstr>AHV integration — Secondary backup</vt:lpstr>
      <vt:lpstr>AHV integration — Protection domain</vt:lpstr>
      <vt:lpstr>AHV integration — Backup method</vt:lpstr>
      <vt:lpstr>PowerPoint 프레젠테이션</vt:lpstr>
      <vt:lpstr>AHV integration — VM restore</vt:lpstr>
      <vt:lpstr>AHV integration — Item-level restore</vt:lpstr>
      <vt:lpstr>AHV integration — Restore to Azure</vt:lpstr>
      <vt:lpstr>AHV integration — Veeam Agents</vt:lpstr>
      <vt:lpstr>PowerPoint 프레젠테이션</vt:lpstr>
      <vt:lpstr>AHV integration - Architecture</vt:lpstr>
      <vt:lpstr>AHV integration - Initialization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AHV integration process</vt:lpstr>
      <vt:lpstr>PowerPoint 프레젠테이션</vt:lpstr>
      <vt:lpstr>PowerPoint 프레젠테이션</vt:lpstr>
      <vt:lpstr>Test Environment</vt:lpstr>
      <vt:lpstr>Test Environment</vt:lpstr>
      <vt:lpstr>Test Environment - Host Info (Host 4EA) </vt:lpstr>
      <vt:lpstr>Test Environment - Host Details</vt:lpstr>
      <vt:lpstr>PowerPoint 프레젠테이션</vt:lpstr>
      <vt:lpstr>Nutanix AHV License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Veeam Availability for Nutanix AHV - Partner Short Deck</dc:title>
  <dc:creator>Samuel Nicholls</dc:creator>
  <cp:lastModifiedBy>YoonSeok Eo</cp:lastModifiedBy>
  <cp:revision>145</cp:revision>
  <cp:lastPrinted>2017-05-13T15:11:09Z</cp:lastPrinted>
  <dcterms:created xsi:type="dcterms:W3CDTF">2018-03-28T17:55:48Z</dcterms:created>
  <dcterms:modified xsi:type="dcterms:W3CDTF">2019-03-04T04:21:42Z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CMWhitepaperType">
    <vt:lpwstr/>
  </property>
  <property fmtid="{D5CDD505-2E9C-101B-9397-08002B2CF9AE}" pid="3" name="ECMLanguage">
    <vt:lpwstr>3;#English|07f96b39-8f94-4216-97e6-b78eba3c58e1</vt:lpwstr>
  </property>
  <property fmtid="{D5CDD505-2E9C-101B-9397-08002B2CF9AE}" pid="4" name="i74269a7de984593b031d34cb385df95">
    <vt:lpwstr/>
  </property>
  <property fmtid="{D5CDD505-2E9C-101B-9397-08002B2CF9AE}" pid="5" name="ECMMarketAnalysisType">
    <vt:lpwstr/>
  </property>
  <property fmtid="{D5CDD505-2E9C-101B-9397-08002B2CF9AE}" pid="6" name="ECMVertical">
    <vt:lpwstr>64;#Cross-segment|6d214e35-1dde-4be1-96c5-30fe945c97ab</vt:lpwstr>
  </property>
  <property fmtid="{D5CDD505-2E9C-101B-9397-08002B2CF9AE}" pid="7" name="ECMPartnerCustomer">
    <vt:lpwstr>54;#Customer|6123597a-1913-44dc-9924-b5c9eb8e9234</vt:lpwstr>
  </property>
  <property fmtid="{D5CDD505-2E9C-101B-9397-08002B2CF9AE}" pid="8" name="m5ad6e19f9e2479e8c23350beb1070d4">
    <vt:lpwstr/>
  </property>
  <property fmtid="{D5CDD505-2E9C-101B-9397-08002B2CF9AE}" pid="9" name="TaxKeyword">
    <vt:lpwstr/>
  </property>
  <property fmtid="{D5CDD505-2E9C-101B-9397-08002B2CF9AE}" pid="10" name="pf314b354fff4d4aa1f45915919fefca">
    <vt:lpwstr/>
  </property>
  <property fmtid="{D5CDD505-2E9C-101B-9397-08002B2CF9AE}" pid="11" name="ECMUIType">
    <vt:lpwstr/>
  </property>
  <property fmtid="{D5CDD505-2E9C-101B-9397-08002B2CF9AE}" pid="12" name="ECMPrintGraphicsSubject">
    <vt:lpwstr/>
  </property>
  <property fmtid="{D5CDD505-2E9C-101B-9397-08002B2CF9AE}" pid="13" name="neb7c065c857415f9da8b13e76c99072">
    <vt:lpwstr>Presentations|de4c0233-fbe6-422a-80a4-179d0996851d</vt:lpwstr>
  </property>
  <property fmtid="{D5CDD505-2E9C-101B-9397-08002B2CF9AE}" pid="14" name="ECMAlliances">
    <vt:lpwstr>402;#Nutanix|58e80c25-290c-48b9-86d2-25496046ef11</vt:lpwstr>
  </property>
  <property fmtid="{D5CDD505-2E9C-101B-9397-08002B2CF9AE}" pid="15" name="ECMHypervisor">
    <vt:lpwstr/>
  </property>
  <property fmtid="{D5CDD505-2E9C-101B-9397-08002B2CF9AE}" pid="16" name="j34c59180bf04b139f26e4d7d5575b31">
    <vt:lpwstr/>
  </property>
  <property fmtid="{D5CDD505-2E9C-101B-9397-08002B2CF9AE}" pid="17" name="ECMDesignResourcesSubject">
    <vt:lpwstr/>
  </property>
  <property fmtid="{D5CDD505-2E9C-101B-9397-08002B2CF9AE}" pid="18" name="LikesCount">
    <vt:i4>1</vt:i4>
  </property>
  <property fmtid="{D5CDD505-2E9C-101B-9397-08002B2CF9AE}" pid="19" name="e6ef8ae30fac436c9569166a91d4fc76">
    <vt:lpwstr/>
  </property>
  <property fmtid="{D5CDD505-2E9C-101B-9397-08002B2CF9AE}" pid="20" name="ECMCallScriptType">
    <vt:lpwstr/>
  </property>
  <property fmtid="{D5CDD505-2E9C-101B-9397-08002B2CF9AE}" pid="21" name="ECMMarketingStage">
    <vt:lpwstr/>
  </property>
  <property fmtid="{D5CDD505-2E9C-101B-9397-08002B2CF9AE}" pid="22" name="ContentTypeId">
    <vt:lpwstr>0x0101008D9A05CA1DE08548B716B9A9D05CB4950C0018F5B8C9372C6C4E8CFCD0BDE49C7D6B</vt:lpwstr>
  </property>
  <property fmtid="{D5CDD505-2E9C-101B-9397-08002B2CF9AE}" pid="23" name="oed54f3a74e34a46ae004ab2cb3bf7e8">
    <vt:lpwstr/>
  </property>
  <property fmtid="{D5CDD505-2E9C-101B-9397-08002B2CF9AE}" pid="24" name="ECMPresentationsGraphicsSubject">
    <vt:lpwstr>238;#Documentation|c2d16c76-e873-4401-a322-baf22aa78fcd;#239;#Campaign|844b0e98-48d0-4ab4-8824-d30f597ac69c;#240;#Event|882cd065-e920-4da8-bd24-2f3a4430f981;#251;#Exhibition|933cf78d-aff3-4ec9-8a0b-8bdb50cf5d67;#255;#Sales Enablement|fee4eaef-77df-455f-8b</vt:lpwstr>
  </property>
  <property fmtid="{D5CDD505-2E9C-101B-9397-08002B2CF9AE}" pid="25" name="o5f5e85b64a34e65ad33464cb6c0b918">
    <vt:lpwstr>Documentation|c2d16c76-e873-4401-a322-baf22aa78fcd;Campaign|844b0e98-48d0-4ab4-8824-d30f597ac69c;Event|882cd065-e920-4da8-bd24-2f3a4430f981;Exhibition|933cf78d-aff3-4ec9-8a0b-8bdb50cf5d67;Sales Enablement|fee4eaef-77df-455f-8b12-efecfc4effc0</vt:lpwstr>
  </property>
  <property fmtid="{D5CDD505-2E9C-101B-9397-08002B2CF9AE}" pid="26" name="ECMInternalExternal">
    <vt:lpwstr>46;#Internal (Partners)|fa1c6838-04e8-40b1-b065-aaccc64ed1d0</vt:lpwstr>
  </property>
  <property fmtid="{D5CDD505-2E9C-101B-9397-08002B2CF9AE}" pid="27" name="ECMGraphicsType">
    <vt:lpwstr/>
  </property>
  <property fmtid="{D5CDD505-2E9C-101B-9397-08002B2CF9AE}" pid="28" name="TaxKeywordTaxHTField">
    <vt:lpwstr/>
  </property>
  <property fmtid="{D5CDD505-2E9C-101B-9397-08002B2CF9AE}" pid="29" name="ECMParentDoc">
    <vt:lpwstr>, </vt:lpwstr>
  </property>
  <property fmtid="{D5CDD505-2E9C-101B-9397-08002B2CF9AE}" pid="30" name="Disposition_x0020_Type">
    <vt:lpwstr/>
  </property>
  <property fmtid="{D5CDD505-2E9C-101B-9397-08002B2CF9AE}" pid="31" name="ECMProduct">
    <vt:lpwstr>1302;#Availability for Nutanix AHV|3f749f3e-787d-4445-a433-28fcf2414735</vt:lpwstr>
  </property>
  <property fmtid="{D5CDD505-2E9C-101B-9397-08002B2CF9AE}" pid="32" name="ECMStageOfSale">
    <vt:lpwstr>52;#1-Qualify|47022983-abe8-463e-ae6c-9db6a793a786;#63;#2-Identify|bcea8331-d022-4da7-b580-3c5d590c963a;#111;#3-Propose|0c3124ce-1c63-4040-a928-5205805e9eba;#112;#4-Validate Solution|922b3c00-814f-4f2c-b49f-ec9519d895e1;#193;#5-Close|1b26a1e7-5c6e-4170-87</vt:lpwstr>
  </property>
  <property fmtid="{D5CDD505-2E9C-101B-9397-08002B2CF9AE}" pid="33" name="pff748c0bd734496b79ea7ae06c0e132">
    <vt:lpwstr/>
  </property>
  <property fmtid="{D5CDD505-2E9C-101B-9397-08002B2CF9AE}" pid="34" name="f8c6466bdf284165b502514ef0960a93">
    <vt:lpwstr/>
  </property>
  <property fmtid="{D5CDD505-2E9C-101B-9397-08002B2CF9AE}" pid="35" name="ECMVendor">
    <vt:lpwstr/>
  </property>
  <property fmtid="{D5CDD505-2E9C-101B-9397-08002B2CF9AE}" pid="36" name="pd774d1a8be446d397f375a0336488e0">
    <vt:lpwstr/>
  </property>
  <property fmtid="{D5CDD505-2E9C-101B-9397-08002B2CF9AE}" pid="37" name="ECMDisposition">
    <vt:lpwstr/>
  </property>
  <property fmtid="{D5CDD505-2E9C-101B-9397-08002B2CF9AE}" pid="38" name="Link to veeam.com">
    <vt:lpwstr>, </vt:lpwstr>
  </property>
  <property fmtid="{D5CDD505-2E9C-101B-9397-08002B2CF9AE}" pid="39" name="ECMRegion">
    <vt:lpwstr>37;#Global|56018d5f-5315-4f9a-8407-54d0e761a94a</vt:lpwstr>
  </property>
  <property fmtid="{D5CDD505-2E9C-101B-9397-08002B2CF9AE}" pid="40" name="ECMPrintGraphicsType">
    <vt:lpwstr/>
  </property>
  <property fmtid="{D5CDD505-2E9C-101B-9397-08002B2CF9AE}" pid="41" name="ECMWebGraphicsType">
    <vt:lpwstr/>
  </property>
  <property fmtid="{D5CDD505-2E9C-101B-9397-08002B2CF9AE}" pid="42" name="Disposition Type">
    <vt:lpwstr/>
  </property>
  <property fmtid="{D5CDD505-2E9C-101B-9397-08002B2CF9AE}" pid="43" name="ECMIndustrySegment">
    <vt:lpwstr/>
  </property>
  <property fmtid="{D5CDD505-2E9C-101B-9397-08002B2CF9AE}" pid="44" name="d72d41b6328346bbac04a2cb37c4c885">
    <vt:lpwstr/>
  </property>
  <property fmtid="{D5CDD505-2E9C-101B-9397-08002B2CF9AE}" pid="45" name="pdff2c3639cc4f0fac7d1b55534dac16">
    <vt:lpwstr/>
  </property>
  <property fmtid="{D5CDD505-2E9C-101B-9397-08002B2CF9AE}" pid="46" name="ECMCampaignName">
    <vt:lpwstr/>
  </property>
  <property fmtid="{D5CDD505-2E9C-101B-9397-08002B2CF9AE}" pid="47" name="ECMPresentationsGraphicsType">
    <vt:lpwstr>249;#Template|5cf4d992-6a87-462f-98f4-455ae2039662</vt:lpwstr>
  </property>
  <property fmtid="{D5CDD505-2E9C-101B-9397-08002B2CF9AE}" pid="48" name="je6b2c9d664e4a95a3790782edc82042">
    <vt:lpwstr/>
  </property>
  <property fmtid="{D5CDD505-2E9C-101B-9397-08002B2CF9AE}" pid="49" name="ECMCompetitiveType">
    <vt:lpwstr/>
  </property>
  <property fmtid="{D5CDD505-2E9C-101B-9397-08002B2CF9AE}" pid="50" name="Link to Campaign in SF">
    <vt:lpwstr>, </vt:lpwstr>
  </property>
  <property fmtid="{D5CDD505-2E9C-101B-9397-08002B2CF9AE}" pid="51" name="ebe0cd54f2cc46259de1b1d3aff537a0">
    <vt:lpwstr/>
  </property>
  <property fmtid="{D5CDD505-2E9C-101B-9397-08002B2CF9AE}" pid="52" name="ECMTargetedBuyerPerson">
    <vt:lpwstr/>
  </property>
  <property fmtid="{D5CDD505-2E9C-101B-9397-08002B2CF9AE}" pid="53" name="ECMBroadNarrowAudience">
    <vt:lpwstr/>
  </property>
  <property fmtid="{D5CDD505-2E9C-101B-9397-08002B2CF9AE}" pid="54" name="ECMGuidelinesType">
    <vt:lpwstr/>
  </property>
  <property fmtid="{D5CDD505-2E9C-101B-9397-08002B2CF9AE}" pid="55" name="eaa3a7d15bed42669d645562376fe50b">
    <vt:lpwstr/>
  </property>
  <property fmtid="{D5CDD505-2E9C-101B-9397-08002B2CF9AE}" pid="56" name="c1e74be1eae249c58b0d9b737e0870a5">
    <vt:lpwstr/>
  </property>
  <property fmtid="{D5CDD505-2E9C-101B-9397-08002B2CF9AE}" pid="57" name="p0cfc8a4168949819f0998e437ec9051">
    <vt:lpwstr/>
  </property>
  <property fmtid="{D5CDD505-2E9C-101B-9397-08002B2CF9AE}" pid="58" name="n3287bb41ba64452b2830fcc408704c9">
    <vt:lpwstr/>
  </property>
  <property fmtid="{D5CDD505-2E9C-101B-9397-08002B2CF9AE}" pid="59" name="m439c7bec22e426ab1454bd2998b8711">
    <vt:lpwstr/>
  </property>
  <property fmtid="{D5CDD505-2E9C-101B-9397-08002B2CF9AE}" pid="60" name="ECMApplicationRecovery">
    <vt:lpwstr/>
  </property>
  <property fmtid="{D5CDD505-2E9C-101B-9397-08002B2CF9AE}" pid="61" name="ECMCheatSheetType">
    <vt:lpwstr/>
  </property>
  <property fmtid="{D5CDD505-2E9C-101B-9397-08002B2CF9AE}" pid="62" name="ECMAudience">
    <vt:lpwstr>171;#ALL|ad0e3522-d098-49cb-9fa5-82217f4767c5</vt:lpwstr>
  </property>
  <property fmtid="{D5CDD505-2E9C-101B-9397-08002B2CF9AE}" pid="63" name="ECMUISubject">
    <vt:lpwstr/>
  </property>
  <property fmtid="{D5CDD505-2E9C-101B-9397-08002B2CF9AE}" pid="64" name="jd36fb717478479e835e22d281dd20a3">
    <vt:lpwstr/>
  </property>
  <property fmtid="{D5CDD505-2E9C-101B-9397-08002B2CF9AE}" pid="65" name="Link to ProPartner">
    <vt:lpwstr>, </vt:lpwstr>
  </property>
  <property fmtid="{D5CDD505-2E9C-101B-9397-08002B2CF9AE}" pid="66" name="becc5d3b2da9439b90dc674b28110750">
    <vt:lpwstr/>
  </property>
  <property fmtid="{D5CDD505-2E9C-101B-9397-08002B2CF9AE}" pid="67" name="i69dcc2a6214460aa01b1136dd585917">
    <vt:lpwstr/>
  </property>
  <property fmtid="{D5CDD505-2E9C-101B-9397-08002B2CF9AE}" pid="68" name="ECMProductPresentationType">
    <vt:lpwstr>145;#Sales Presentation|484c7e5e-9635-43f1-867e-5568843e3a2f</vt:lpwstr>
  </property>
  <property fmtid="{D5CDD505-2E9C-101B-9397-08002B2CF9AE}" pid="69" name="dc0d93916a9e4e28a485206eb207dc70">
    <vt:lpwstr>Template|5cf4d992-6a87-462f-98f4-455ae2039662</vt:lpwstr>
  </property>
  <property fmtid="{D5CDD505-2E9C-101B-9397-08002B2CF9AE}" pid="70" name="o85c8aad9a314074a476b64376f3fceb">
    <vt:lpwstr/>
  </property>
  <property fmtid="{D5CDD505-2E9C-101B-9397-08002B2CF9AE}" pid="71" name="ECMProductVerion">
    <vt:lpwstr>347;#v1|8fc23c06-c7f3-4267-8c4a-f01cae145c6f</vt:lpwstr>
  </property>
  <property fmtid="{D5CDD505-2E9C-101B-9397-08002B2CF9AE}" pid="72" name="ECMGuidelinesDesignSubject">
    <vt:lpwstr>179;#Presentations|de4c0233-fbe6-422a-80a4-179d0996851d</vt:lpwstr>
  </property>
  <property fmtid="{D5CDD505-2E9C-101B-9397-08002B2CF9AE}" pid="73" name="ECMDesignResourcesType">
    <vt:lpwstr/>
  </property>
  <property fmtid="{D5CDD505-2E9C-101B-9397-08002B2CF9AE}" pid="74" name="ECMWebGraphicsSubject">
    <vt:lpwstr/>
  </property>
  <property fmtid="{D5CDD505-2E9C-101B-9397-08002B2CF9AE}" pid="75" name="_dlc_DocIdItemGuid">
    <vt:lpwstr>a3292794-3a29-4d26-9dec-41396bf46c14</vt:lpwstr>
  </property>
  <property fmtid="{D5CDD505-2E9C-101B-9397-08002B2CF9AE}" pid="76" name="ECMDatasheetType">
    <vt:lpwstr/>
  </property>
  <property fmtid="{D5CDD505-2E9C-101B-9397-08002B2CF9AE}" pid="77" name="ECMEvent">
    <vt:lpwstr/>
  </property>
  <property fmtid="{D5CDD505-2E9C-101B-9397-08002B2CF9AE}" pid="78" name="ECMCompetitiveProduct">
    <vt:lpwstr/>
  </property>
  <property fmtid="{D5CDD505-2E9C-101B-9397-08002B2CF9AE}" pid="79" name="k3d1248032604096bf36963f0f8276f3">
    <vt:lpwstr/>
  </property>
  <property fmtid="{D5CDD505-2E9C-101B-9397-08002B2CF9AE}" pid="80" name="LikedBy">
    <vt:lpwstr>2;#i:0#.w|amust\eborisova</vt:lpwstr>
  </property>
  <property fmtid="{D5CDD505-2E9C-101B-9397-08002B2CF9AE}" pid="81" name="h871cbd7af794cba9a2c10e6c497b8c5">
    <vt:lpwstr/>
  </property>
  <property fmtid="{D5CDD505-2E9C-101B-9397-08002B2CF9AE}" pid="82" name="o44d30ce6e7440c8a7be6dfdb00dd1ef">
    <vt:lpwstr/>
  </property>
  <property fmtid="{D5CDD505-2E9C-101B-9397-08002B2CF9AE}" pid="83" name="c07b6a7c25d340ec8c290ead2d7d00b1">
    <vt:lpwstr/>
  </property>
  <property fmtid="{D5CDD505-2E9C-101B-9397-08002B2CF9AE}" pid="84" name="ECMProfile">
    <vt:lpwstr/>
  </property>
  <property fmtid="{D5CDD505-2E9C-101B-9397-08002B2CF9AE}" pid="85" name="h2248b8e59cb4ed58f9a3d657c8dec61">
    <vt:lpwstr/>
  </property>
  <property fmtid="{D5CDD505-2E9C-101B-9397-08002B2CF9AE}" pid="86" name="k2148110fdb94449a6b87b8849495725">
    <vt:lpwstr/>
  </property>
  <property fmtid="{D5CDD505-2E9C-101B-9397-08002B2CF9AE}" pid="87" name="daa0dc90ba6c41e2999a0ca1fe0ef6b7">
    <vt:lpwstr/>
  </property>
  <property fmtid="{D5CDD505-2E9C-101B-9397-08002B2CF9AE}" pid="88" name="eaa1ae5aeec047209f018481bc171464">
    <vt:lpwstr/>
  </property>
  <property fmtid="{D5CDD505-2E9C-101B-9397-08002B2CF9AE}" pid="89" name="ECMGoal">
    <vt:lpwstr/>
  </property>
  <property fmtid="{D5CDD505-2E9C-101B-9397-08002B2CF9AE}" pid="90" name="ECMFlyerType">
    <vt:lpwstr/>
  </property>
  <property fmtid="{D5CDD505-2E9C-101B-9397-08002B2CF9AE}" pid="91" name="ECMCustomerStage">
    <vt:lpwstr/>
  </property>
  <property fmtid="{D5CDD505-2E9C-101B-9397-08002B2CF9AE}" pid="92" name="j69378a15fc24511abe088d0f0c34e04">
    <vt:lpwstr/>
  </property>
  <property fmtid="{D5CDD505-2E9C-101B-9397-08002B2CF9AE}" pid="93" name="g17da228c1234d7d95075dbfa301a778">
    <vt:lpwstr/>
  </property>
  <property fmtid="{D5CDD505-2E9C-101B-9397-08002B2CF9AE}" pid="94" name="ECMWebinarType">
    <vt:lpwstr/>
  </property>
  <property fmtid="{D5CDD505-2E9C-101B-9397-08002B2CF9AE}" pid="95" name="ECMSalesReadyMessagingType">
    <vt:lpwstr/>
  </property>
  <property fmtid="{D5CDD505-2E9C-101B-9397-08002B2CF9AE}" pid="96" name="o86f45d8573047a98345fda25e79eb23">
    <vt:lpwstr/>
  </property>
  <property fmtid="{D5CDD505-2E9C-101B-9397-08002B2CF9AE}" pid="97" name="b0ccfcd7d0b140a9a952341278e7c769">
    <vt:lpwstr/>
  </property>
  <property fmtid="{D5CDD505-2E9C-101B-9397-08002B2CF9AE}" pid="98" name="b3717f551f6a4808b617198e71622fc9">
    <vt:lpwstr/>
  </property>
  <property fmtid="{D5CDD505-2E9C-101B-9397-08002B2CF9AE}" pid="99" name="ECMCustomerJobRole">
    <vt:lpwstr/>
  </property>
  <property fmtid="{D5CDD505-2E9C-101B-9397-08002B2CF9AE}" pid="100" name="ECMPlaybookType">
    <vt:lpwstr/>
  </property>
  <property fmtid="{D5CDD505-2E9C-101B-9397-08002B2CF9AE}" pid="101" name="ECMFAQType">
    <vt:lpwstr/>
  </property>
</Properties>
</file>